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F82BF9-624C-4F6B-9251-7B8A84FB308C}" v="39" dt="2024-05-05T18:40:38.7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021A8227-45CC-4C20-936E-D0D29014CFB8}" type="datetimeFigureOut">
              <a:t>5/5/2024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05CC0790-FF68-4261-B84C-91E2FF69010C}" type="slidenum">
              <a:t>‹#›</a:t>
            </a:fld>
            <a:endParaRPr lang="en-US"/>
          </a:p>
        </p:txBody>
      </p:sp>
    </p:spTree>
    <p:extLst>
      <p:ext uri="{BB962C8B-B14F-4D97-AF65-F5344CB8AC3E}">
        <p14:creationId xmlns:p14="http://schemas.microsoft.com/office/powerpoint/2010/main" val="3259340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gif"/></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9">
            <a:extLst>
              <a:ext uri="{FF2B5EF4-FFF2-40B4-BE49-F238E27FC236}">
                <a16:creationId xmlns:a16="http://schemas.microsoft.com/office/drawing/2014/main" id="{666F04A2-877B-A728-F7C2-D20CAA6434A8}"/>
              </a:ext>
            </a:extLst>
          </p:cNvPr>
          <p:cNvSpPr/>
          <p:nvPr/>
        </p:nvSpPr>
        <p:spPr>
          <a:xfrm>
            <a:off x="988595" y="4099038"/>
            <a:ext cx="5339080" cy="2984478"/>
          </a:xfrm>
          <a:prstGeom prst="rect">
            <a:avLst/>
          </a:prstGeom>
          <a:noFill/>
          <a:ln/>
        </p:spPr>
        <p:txBody>
          <a:bodyPr wrap="none" lIns="91440" tIns="45720" rIns="91440" bIns="45720" rtlCol="0" anchor="t"/>
          <a:lstStyle/>
          <a:p>
            <a:pPr marL="0" indent="0" algn="ctr">
              <a:lnSpc>
                <a:spcPts val="2132"/>
              </a:lnSpc>
              <a:buNone/>
            </a:pPr>
            <a:r>
              <a:rPr lang="en-US" sz="2000" b="1" err="1">
                <a:solidFill>
                  <a:schemeClr val="tx1">
                    <a:lumMod val="95000"/>
                    <a:lumOff val="5000"/>
                  </a:schemeClr>
                </a:solidFill>
                <a:latin typeface="Merriweather"/>
              </a:rPr>
              <a:t>Выполнилa</a:t>
            </a:r>
            <a:r>
              <a:rPr lang="en-US" sz="2000" b="1" dirty="0">
                <a:solidFill>
                  <a:schemeClr val="tx1">
                    <a:lumMod val="95000"/>
                    <a:lumOff val="5000"/>
                  </a:schemeClr>
                </a:solidFill>
                <a:latin typeface="Merriweather"/>
              </a:rPr>
              <a:t>:</a:t>
            </a:r>
            <a:endParaRPr lang="en-US">
              <a:solidFill>
                <a:schemeClr val="tx1">
                  <a:lumMod val="95000"/>
                  <a:lumOff val="5000"/>
                </a:schemeClr>
              </a:solidFill>
            </a:endParaRPr>
          </a:p>
          <a:p>
            <a:pPr algn="ctr">
              <a:lnSpc>
                <a:spcPts val="2132"/>
              </a:lnSpc>
            </a:pPr>
            <a:endParaRPr lang="en-US" sz="2000" dirty="0">
              <a:solidFill>
                <a:srgbClr val="403C4E"/>
              </a:solidFill>
              <a:latin typeface="Merriweather"/>
            </a:endParaRPr>
          </a:p>
          <a:p>
            <a:pPr algn="ctr">
              <a:lnSpc>
                <a:spcPts val="2132"/>
              </a:lnSpc>
            </a:pPr>
            <a:r>
              <a:rPr lang="en-US" sz="2000" dirty="0" err="1">
                <a:solidFill>
                  <a:srgbClr val="403C4E"/>
                </a:solidFill>
                <a:latin typeface="Merriweather"/>
              </a:rPr>
              <a:t>Ревак</a:t>
            </a:r>
            <a:r>
              <a:rPr lang="en-US" sz="2000" dirty="0">
                <a:solidFill>
                  <a:srgbClr val="403C4E"/>
                </a:solidFill>
                <a:latin typeface="Merriweather"/>
              </a:rPr>
              <a:t>   </a:t>
            </a:r>
            <a:r>
              <a:rPr lang="en-US" sz="2000" dirty="0" err="1">
                <a:solidFill>
                  <a:srgbClr val="403C4E"/>
                </a:solidFill>
                <a:latin typeface="Merriweather"/>
              </a:rPr>
              <a:t>София</a:t>
            </a:r>
            <a:r>
              <a:rPr lang="en-US" sz="2000" dirty="0">
                <a:solidFill>
                  <a:srgbClr val="403C4E"/>
                </a:solidFill>
                <a:latin typeface="Merriweather"/>
              </a:rPr>
              <a:t>   </a:t>
            </a:r>
            <a:r>
              <a:rPr lang="en-US" sz="2000" dirty="0" err="1">
                <a:solidFill>
                  <a:srgbClr val="403C4E"/>
                </a:solidFill>
                <a:latin typeface="Merriweather"/>
              </a:rPr>
              <a:t>Зореславовна</a:t>
            </a:r>
            <a:endParaRPr lang="en-US" sz="2000" b="1">
              <a:solidFill>
                <a:srgbClr val="403C4E"/>
              </a:solidFill>
              <a:latin typeface="Merriweather"/>
            </a:endParaRPr>
          </a:p>
          <a:p>
            <a:pPr algn="ctr">
              <a:lnSpc>
                <a:spcPts val="2132"/>
              </a:lnSpc>
            </a:pPr>
            <a:endParaRPr lang="en-US" sz="2000" b="1" dirty="0">
              <a:solidFill>
                <a:srgbClr val="403C4E"/>
              </a:solidFill>
              <a:latin typeface="Merriweather"/>
            </a:endParaRPr>
          </a:p>
          <a:p>
            <a:pPr algn="ctr">
              <a:lnSpc>
                <a:spcPts val="2132"/>
              </a:lnSpc>
            </a:pPr>
            <a:r>
              <a:rPr lang="en-US" sz="2000" dirty="0" err="1">
                <a:solidFill>
                  <a:srgbClr val="403C4E"/>
                </a:solidFill>
                <a:latin typeface="Merriweather"/>
              </a:rPr>
              <a:t>Ученица</a:t>
            </a:r>
            <a:r>
              <a:rPr lang="en-US" sz="2000" dirty="0">
                <a:solidFill>
                  <a:srgbClr val="403C4E"/>
                </a:solidFill>
                <a:latin typeface="Merriweather"/>
              </a:rPr>
              <a:t>  8 </a:t>
            </a:r>
            <a:r>
              <a:rPr lang="en-US" sz="2000" dirty="0" err="1">
                <a:solidFill>
                  <a:srgbClr val="403C4E"/>
                </a:solidFill>
                <a:latin typeface="Merriweather"/>
              </a:rPr>
              <a:t>класса</a:t>
            </a:r>
            <a:r>
              <a:rPr lang="en-US" sz="2000" dirty="0">
                <a:solidFill>
                  <a:srgbClr val="403C4E"/>
                </a:solidFill>
                <a:latin typeface="Merriweather"/>
              </a:rPr>
              <a:t> </a:t>
            </a:r>
            <a:endParaRPr lang="en-US" dirty="0">
              <a:solidFill>
                <a:srgbClr val="000000"/>
              </a:solidFill>
              <a:latin typeface="Calibri"/>
              <a:cs typeface="Calibri"/>
            </a:endParaRPr>
          </a:p>
          <a:p>
            <a:pPr algn="ctr">
              <a:lnSpc>
                <a:spcPts val="2132"/>
              </a:lnSpc>
            </a:pPr>
            <a:r>
              <a:rPr lang="en-US" sz="2000" dirty="0" err="1">
                <a:solidFill>
                  <a:srgbClr val="403C4E"/>
                </a:solidFill>
                <a:latin typeface="Merriweather"/>
              </a:rPr>
              <a:t>Бауманской</a:t>
            </a:r>
            <a:r>
              <a:rPr lang="en-US" sz="2000" dirty="0">
                <a:solidFill>
                  <a:srgbClr val="403C4E"/>
                </a:solidFill>
                <a:latin typeface="Merriweather"/>
              </a:rPr>
              <a:t> </a:t>
            </a:r>
            <a:r>
              <a:rPr lang="en-US" sz="2000" dirty="0" err="1">
                <a:solidFill>
                  <a:srgbClr val="403C4E"/>
                </a:solidFill>
                <a:latin typeface="Merriweather"/>
              </a:rPr>
              <a:t>Школа</a:t>
            </a:r>
            <a:r>
              <a:rPr lang="en-US" sz="2000" dirty="0">
                <a:solidFill>
                  <a:srgbClr val="403C4E"/>
                </a:solidFill>
                <a:latin typeface="Merriweather"/>
              </a:rPr>
              <a:t> №1580</a:t>
            </a:r>
            <a:endParaRPr lang="en-US" dirty="0">
              <a:cs typeface="Calibri"/>
            </a:endParaRPr>
          </a:p>
          <a:p>
            <a:pPr algn="ctr">
              <a:lnSpc>
                <a:spcPts val="2132"/>
              </a:lnSpc>
            </a:pPr>
            <a:endParaRPr lang="en-US" sz="2000" b="1" dirty="0">
              <a:solidFill>
                <a:srgbClr val="403C4E"/>
              </a:solidFill>
              <a:latin typeface="Merriweather"/>
            </a:endParaRPr>
          </a:p>
          <a:p>
            <a:pPr algn="ctr">
              <a:lnSpc>
                <a:spcPts val="2132"/>
              </a:lnSpc>
            </a:pPr>
            <a:r>
              <a:rPr lang="en-US" sz="2000" b="1" err="1">
                <a:solidFill>
                  <a:schemeClr val="tx1">
                    <a:lumMod val="95000"/>
                    <a:lumOff val="5000"/>
                  </a:schemeClr>
                </a:solidFill>
                <a:latin typeface="Merriweather"/>
              </a:rPr>
              <a:t>Руководитель</a:t>
            </a:r>
            <a:r>
              <a:rPr lang="en-US" sz="2000" b="1" dirty="0">
                <a:solidFill>
                  <a:schemeClr val="tx1">
                    <a:lumMod val="95000"/>
                    <a:lumOff val="5000"/>
                  </a:schemeClr>
                </a:solidFill>
                <a:latin typeface="Merriweather"/>
              </a:rPr>
              <a:t>:</a:t>
            </a:r>
          </a:p>
          <a:p>
            <a:pPr algn="ctr">
              <a:lnSpc>
                <a:spcPts val="2132"/>
              </a:lnSpc>
            </a:pPr>
            <a:endParaRPr lang="en-US" sz="2000" b="1" dirty="0">
              <a:solidFill>
                <a:schemeClr val="tx1">
                  <a:lumMod val="95000"/>
                  <a:lumOff val="5000"/>
                </a:schemeClr>
              </a:solidFill>
              <a:latin typeface="Merriweather"/>
            </a:endParaRPr>
          </a:p>
          <a:p>
            <a:pPr algn="ctr">
              <a:lnSpc>
                <a:spcPts val="2132"/>
              </a:lnSpc>
            </a:pPr>
            <a:r>
              <a:rPr lang="en-US" sz="2000" dirty="0" err="1">
                <a:solidFill>
                  <a:schemeClr val="tx1">
                    <a:lumMod val="95000"/>
                    <a:lumOff val="5000"/>
                  </a:schemeClr>
                </a:solidFill>
                <a:latin typeface="Merriweather"/>
              </a:rPr>
              <a:t>Аликин</a:t>
            </a:r>
            <a:r>
              <a:rPr lang="en-US" sz="2000" dirty="0">
                <a:solidFill>
                  <a:schemeClr val="tx1">
                    <a:lumMod val="95000"/>
                    <a:lumOff val="5000"/>
                  </a:schemeClr>
                </a:solidFill>
                <a:latin typeface="Merriweather"/>
              </a:rPr>
              <a:t>  </a:t>
            </a:r>
            <a:r>
              <a:rPr lang="en-US" sz="2000" dirty="0" err="1">
                <a:solidFill>
                  <a:schemeClr val="tx1">
                    <a:lumMod val="95000"/>
                    <a:lumOff val="5000"/>
                  </a:schemeClr>
                </a:solidFill>
                <a:latin typeface="Merriweather"/>
              </a:rPr>
              <a:t>Александр</a:t>
            </a:r>
            <a:r>
              <a:rPr lang="en-US" sz="2000" dirty="0">
                <a:solidFill>
                  <a:schemeClr val="tx1">
                    <a:lumMod val="95000"/>
                    <a:lumOff val="5000"/>
                  </a:schemeClr>
                </a:solidFill>
                <a:latin typeface="Merriweather"/>
              </a:rPr>
              <a:t> </a:t>
            </a:r>
            <a:r>
              <a:rPr lang="en-US" sz="2000" dirty="0" err="1">
                <a:solidFill>
                  <a:schemeClr val="tx1">
                    <a:lumMod val="95000"/>
                    <a:lumOff val="5000"/>
                  </a:schemeClr>
                </a:solidFill>
                <a:latin typeface="Merriweather"/>
                <a:cs typeface="Times New Roman"/>
              </a:rPr>
              <a:t>Сергеевич</a:t>
            </a:r>
          </a:p>
          <a:p>
            <a:pPr>
              <a:lnSpc>
                <a:spcPts val="2132"/>
              </a:lnSpc>
            </a:pPr>
            <a:endParaRPr lang="en-US" sz="1400" dirty="0">
              <a:latin typeface="Times New Roman"/>
              <a:cs typeface="Times New Roman"/>
            </a:endParaRPr>
          </a:p>
        </p:txBody>
      </p:sp>
      <p:sp>
        <p:nvSpPr>
          <p:cNvPr id="5" name="Text 1">
            <a:extLst>
              <a:ext uri="{FF2B5EF4-FFF2-40B4-BE49-F238E27FC236}">
                <a16:creationId xmlns:a16="http://schemas.microsoft.com/office/drawing/2014/main" id="{08CAE2DA-AB74-0723-4CEC-E71C7B73ABD6}"/>
              </a:ext>
            </a:extLst>
          </p:cNvPr>
          <p:cNvSpPr/>
          <p:nvPr/>
        </p:nvSpPr>
        <p:spPr>
          <a:xfrm>
            <a:off x="223600" y="282581"/>
            <a:ext cx="8583911" cy="3021399"/>
          </a:xfrm>
          <a:prstGeom prst="rect">
            <a:avLst/>
          </a:prstGeom>
          <a:noFill/>
          <a:ln/>
        </p:spPr>
        <p:txBody>
          <a:bodyPr wrap="square" lIns="91440" tIns="45720" rIns="91440" bIns="45720" rtlCol="0" anchor="t"/>
          <a:lstStyle/>
          <a:p>
            <a:pPr algn="ctr">
              <a:lnSpc>
                <a:spcPts val="7545"/>
              </a:lnSpc>
            </a:pPr>
            <a:r>
              <a:rPr lang="en-US" sz="6000" b="1" err="1">
                <a:solidFill>
                  <a:srgbClr val="403C4E"/>
                </a:solidFill>
                <a:latin typeface="Merriweather"/>
                <a:ea typeface="Merriweather" pitchFamily="34" charset="-122"/>
                <a:cs typeface="Merriweather" pitchFamily="34" charset="-120"/>
              </a:rPr>
              <a:t>Компьютерная</a:t>
            </a:r>
            <a:r>
              <a:rPr lang="en-US" sz="6000" b="1" dirty="0">
                <a:solidFill>
                  <a:srgbClr val="403C4E"/>
                </a:solidFill>
                <a:latin typeface="Merriweather"/>
                <a:ea typeface="Merriweather" pitchFamily="34" charset="-122"/>
                <a:cs typeface="Merriweather" pitchFamily="34" charset="-120"/>
              </a:rPr>
              <a:t> </a:t>
            </a:r>
            <a:endParaRPr lang="en-US" sz="6000" dirty="0">
              <a:solidFill>
                <a:srgbClr val="000000"/>
              </a:solidFill>
              <a:latin typeface="Merriweather"/>
              <a:ea typeface="Merriweather" pitchFamily="34" charset="-122"/>
              <a:cs typeface="Merriweather" pitchFamily="34" charset="-120"/>
            </a:endParaRPr>
          </a:p>
          <a:p>
            <a:pPr algn="ctr">
              <a:lnSpc>
                <a:spcPts val="7545"/>
              </a:lnSpc>
            </a:pPr>
            <a:r>
              <a:rPr lang="en-US" sz="6000" b="1" err="1">
                <a:solidFill>
                  <a:srgbClr val="403C4E"/>
                </a:solidFill>
                <a:latin typeface="Merriweather"/>
                <a:ea typeface="Merriweather" pitchFamily="34" charset="-122"/>
                <a:cs typeface="Merriweather" pitchFamily="34" charset="-120"/>
              </a:rPr>
              <a:t>познавательная</a:t>
            </a:r>
            <a:endParaRPr lang="en-US" sz="6000" b="1" dirty="0">
              <a:solidFill>
                <a:srgbClr val="403C4E"/>
              </a:solidFill>
              <a:latin typeface="Merriweather"/>
              <a:ea typeface="Merriweather" pitchFamily="34" charset="-122"/>
              <a:cs typeface="Merriweather" pitchFamily="34" charset="-120"/>
            </a:endParaRPr>
          </a:p>
          <a:p>
            <a:pPr algn="ctr">
              <a:lnSpc>
                <a:spcPts val="7545"/>
              </a:lnSpc>
            </a:pPr>
            <a:r>
              <a:rPr lang="en-US" sz="6000" b="1" dirty="0">
                <a:solidFill>
                  <a:srgbClr val="403C4E"/>
                </a:solidFill>
                <a:latin typeface="Merriweather"/>
                <a:ea typeface="Merriweather" pitchFamily="34" charset="-122"/>
                <a:cs typeface="Merriweather" pitchFamily="34" charset="-120"/>
              </a:rPr>
              <a:t>2D </a:t>
            </a:r>
            <a:r>
              <a:rPr lang="en-US" sz="6000" b="1" err="1">
                <a:solidFill>
                  <a:srgbClr val="403C4E"/>
                </a:solidFill>
                <a:latin typeface="Merriweather"/>
                <a:ea typeface="Merriweather" pitchFamily="34" charset="-122"/>
                <a:cs typeface="Merriweather" pitchFamily="34" charset="-120"/>
              </a:rPr>
              <a:t>игра</a:t>
            </a:r>
            <a:r>
              <a:rPr lang="en-US" sz="6000" b="1" dirty="0">
                <a:solidFill>
                  <a:srgbClr val="403C4E"/>
                </a:solidFill>
                <a:latin typeface="Merriweather"/>
                <a:ea typeface="Merriweather" pitchFamily="34" charset="-122"/>
                <a:cs typeface="Merriweather" pitchFamily="34" charset="-120"/>
              </a:rPr>
              <a:t> "Kitty"</a:t>
            </a:r>
            <a:endParaRPr lang="en-US" sz="6000">
              <a:latin typeface="Merriweather"/>
            </a:endParaRPr>
          </a:p>
        </p:txBody>
      </p:sp>
      <p:pic>
        <p:nvPicPr>
          <p:cNvPr id="8" name="Picture 7">
            <a:extLst>
              <a:ext uri="{FF2B5EF4-FFF2-40B4-BE49-F238E27FC236}">
                <a16:creationId xmlns:a16="http://schemas.microsoft.com/office/drawing/2014/main" id="{08BABA10-DDE3-F426-005F-4BA6A5404F7E}"/>
              </a:ext>
            </a:extLst>
          </p:cNvPr>
          <p:cNvPicPr>
            <a:picLocks noChangeAspect="1"/>
          </p:cNvPicPr>
          <p:nvPr/>
        </p:nvPicPr>
        <p:blipFill rotWithShape="1">
          <a:blip r:embed="rId2"/>
          <a:srcRect l="-7967" t="2" r="25576" b="1624"/>
          <a:stretch/>
        </p:blipFill>
        <p:spPr>
          <a:xfrm>
            <a:off x="8535057" y="5715"/>
            <a:ext cx="6098436" cy="8229477"/>
          </a:xfrm>
          <a:prstGeom prst="rect">
            <a:avLst/>
          </a:prstGeom>
        </p:spPr>
      </p:pic>
      <p:pic>
        <p:nvPicPr>
          <p:cNvPr id="6" name="Picture 5" descr="A screenshot of a video game&#10;&#10;Description automatically generated">
            <a:extLst>
              <a:ext uri="{FF2B5EF4-FFF2-40B4-BE49-F238E27FC236}">
                <a16:creationId xmlns:a16="http://schemas.microsoft.com/office/drawing/2014/main" id="{9AE3B228-1E28-F947-C485-5C3A6F7FB584}"/>
              </a:ext>
            </a:extLst>
          </p:cNvPr>
          <p:cNvPicPr>
            <a:picLocks noChangeAspect="1"/>
          </p:cNvPicPr>
          <p:nvPr/>
        </p:nvPicPr>
        <p:blipFill>
          <a:blip r:embed="rId3"/>
          <a:stretch>
            <a:fillRect/>
          </a:stretch>
        </p:blipFill>
        <p:spPr>
          <a:xfrm>
            <a:off x="9548108" y="1629656"/>
            <a:ext cx="4405842" cy="4932187"/>
          </a:xfrm>
          <a:prstGeom prst="rect">
            <a:avLst/>
          </a:prstGeom>
          <a:effectLst>
            <a:outerShdw blurRad="1270000" dist="38100" dir="7380000">
              <a:srgbClr val="FFFFFF"/>
            </a:outerShdw>
          </a:effectLst>
        </p:spPr>
      </p:pic>
      <p:sp>
        <p:nvSpPr>
          <p:cNvPr id="12" name="Text 9">
            <a:extLst>
              <a:ext uri="{FF2B5EF4-FFF2-40B4-BE49-F238E27FC236}">
                <a16:creationId xmlns:a16="http://schemas.microsoft.com/office/drawing/2014/main" id="{7D993195-C91D-0492-837C-F57D017D8922}"/>
              </a:ext>
            </a:extLst>
          </p:cNvPr>
          <p:cNvSpPr/>
          <p:nvPr/>
        </p:nvSpPr>
        <p:spPr>
          <a:xfrm>
            <a:off x="3290582" y="7606522"/>
            <a:ext cx="2448639" cy="270629"/>
          </a:xfrm>
          <a:prstGeom prst="rect">
            <a:avLst/>
          </a:prstGeom>
          <a:noFill/>
          <a:ln/>
        </p:spPr>
        <p:txBody>
          <a:bodyPr wrap="none" lIns="91440" tIns="45720" rIns="91440" bIns="45720" rtlCol="0" anchor="t"/>
          <a:lstStyle/>
          <a:p>
            <a:pPr>
              <a:lnSpc>
                <a:spcPts val="2132"/>
              </a:lnSpc>
            </a:pPr>
            <a:r>
              <a:rPr lang="en-US" sz="1700" b="1" dirty="0">
                <a:solidFill>
                  <a:srgbClr val="403C4E"/>
                </a:solidFill>
                <a:latin typeface="Merriweather"/>
              </a:rPr>
              <a:t>г. </a:t>
            </a:r>
            <a:r>
              <a:rPr lang="en-US" sz="1700" b="1" dirty="0" err="1">
                <a:solidFill>
                  <a:srgbClr val="403C4E"/>
                </a:solidFill>
                <a:latin typeface="Merriweather"/>
              </a:rPr>
              <a:t>Москва</a:t>
            </a:r>
            <a:r>
              <a:rPr lang="en-US" sz="1700" b="1" dirty="0">
                <a:solidFill>
                  <a:srgbClr val="403C4E"/>
                </a:solidFill>
                <a:latin typeface="Merriweather"/>
              </a:rPr>
              <a:t>, 2024</a:t>
            </a:r>
          </a:p>
        </p:txBody>
      </p:sp>
      <p:sp>
        <p:nvSpPr>
          <p:cNvPr id="13" name="Star: 4 Points 12">
            <a:extLst>
              <a:ext uri="{FF2B5EF4-FFF2-40B4-BE49-F238E27FC236}">
                <a16:creationId xmlns:a16="http://schemas.microsoft.com/office/drawing/2014/main" id="{A24F008A-B44C-00A2-2EE2-893E2E44F12C}"/>
              </a:ext>
            </a:extLst>
          </p:cNvPr>
          <p:cNvSpPr/>
          <p:nvPr/>
        </p:nvSpPr>
        <p:spPr>
          <a:xfrm>
            <a:off x="9575800" y="1079500"/>
            <a:ext cx="495300" cy="7239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tar: 4 Points 13">
            <a:extLst>
              <a:ext uri="{FF2B5EF4-FFF2-40B4-BE49-F238E27FC236}">
                <a16:creationId xmlns:a16="http://schemas.microsoft.com/office/drawing/2014/main" id="{82180768-0150-60B9-0C82-CCD51BFCC067}"/>
              </a:ext>
            </a:extLst>
          </p:cNvPr>
          <p:cNvSpPr/>
          <p:nvPr/>
        </p:nvSpPr>
        <p:spPr>
          <a:xfrm>
            <a:off x="13982700" y="634999"/>
            <a:ext cx="254000" cy="4191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tar: 4 Points 14">
            <a:extLst>
              <a:ext uri="{FF2B5EF4-FFF2-40B4-BE49-F238E27FC236}">
                <a16:creationId xmlns:a16="http://schemas.microsoft.com/office/drawing/2014/main" id="{0F3436D8-0A34-D6F4-7F79-4EEFDE94B80B}"/>
              </a:ext>
            </a:extLst>
          </p:cNvPr>
          <p:cNvSpPr/>
          <p:nvPr/>
        </p:nvSpPr>
        <p:spPr>
          <a:xfrm>
            <a:off x="11544300" y="1244599"/>
            <a:ext cx="762000" cy="11176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tar: 4 Points 15">
            <a:extLst>
              <a:ext uri="{FF2B5EF4-FFF2-40B4-BE49-F238E27FC236}">
                <a16:creationId xmlns:a16="http://schemas.microsoft.com/office/drawing/2014/main" id="{E3FA703B-D6D1-5E95-660C-28B8E7678761}"/>
              </a:ext>
            </a:extLst>
          </p:cNvPr>
          <p:cNvSpPr/>
          <p:nvPr/>
        </p:nvSpPr>
        <p:spPr>
          <a:xfrm>
            <a:off x="9283700" y="6845299"/>
            <a:ext cx="546100" cy="7239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ar: 4 Points 16">
            <a:extLst>
              <a:ext uri="{FF2B5EF4-FFF2-40B4-BE49-F238E27FC236}">
                <a16:creationId xmlns:a16="http://schemas.microsoft.com/office/drawing/2014/main" id="{35319D31-AC91-8AFE-B63D-8811A32783BB}"/>
              </a:ext>
            </a:extLst>
          </p:cNvPr>
          <p:cNvSpPr/>
          <p:nvPr/>
        </p:nvSpPr>
        <p:spPr>
          <a:xfrm>
            <a:off x="11163300" y="7048499"/>
            <a:ext cx="393700" cy="5080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tar: 4 Points 17">
            <a:extLst>
              <a:ext uri="{FF2B5EF4-FFF2-40B4-BE49-F238E27FC236}">
                <a16:creationId xmlns:a16="http://schemas.microsoft.com/office/drawing/2014/main" id="{E98AD698-999A-1C22-0427-90907B1F3EE1}"/>
              </a:ext>
            </a:extLst>
          </p:cNvPr>
          <p:cNvSpPr/>
          <p:nvPr/>
        </p:nvSpPr>
        <p:spPr>
          <a:xfrm>
            <a:off x="12700000" y="6172199"/>
            <a:ext cx="419100" cy="6604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tar: 4 Points 18">
            <a:extLst>
              <a:ext uri="{FF2B5EF4-FFF2-40B4-BE49-F238E27FC236}">
                <a16:creationId xmlns:a16="http://schemas.microsoft.com/office/drawing/2014/main" id="{86D9CD36-293D-CDE8-2745-E839EF91CEE9}"/>
              </a:ext>
            </a:extLst>
          </p:cNvPr>
          <p:cNvSpPr/>
          <p:nvPr/>
        </p:nvSpPr>
        <p:spPr>
          <a:xfrm>
            <a:off x="13804900" y="4787899"/>
            <a:ext cx="431800" cy="6731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tar: 4 Points 19">
            <a:extLst>
              <a:ext uri="{FF2B5EF4-FFF2-40B4-BE49-F238E27FC236}">
                <a16:creationId xmlns:a16="http://schemas.microsoft.com/office/drawing/2014/main" id="{7599D391-8F82-64A8-8996-3942F7C1BE9C}"/>
              </a:ext>
            </a:extLst>
          </p:cNvPr>
          <p:cNvSpPr/>
          <p:nvPr/>
        </p:nvSpPr>
        <p:spPr>
          <a:xfrm>
            <a:off x="10071100" y="279399"/>
            <a:ext cx="558800" cy="5842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tar: 4 Points 20">
            <a:extLst>
              <a:ext uri="{FF2B5EF4-FFF2-40B4-BE49-F238E27FC236}">
                <a16:creationId xmlns:a16="http://schemas.microsoft.com/office/drawing/2014/main" id="{08BC3CEF-0E59-04BF-A944-85F00FA59470}"/>
              </a:ext>
            </a:extLst>
          </p:cNvPr>
          <p:cNvSpPr/>
          <p:nvPr/>
        </p:nvSpPr>
        <p:spPr>
          <a:xfrm>
            <a:off x="13779500" y="7061199"/>
            <a:ext cx="812800" cy="9398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tar: 4 Points 21">
            <a:extLst>
              <a:ext uri="{FF2B5EF4-FFF2-40B4-BE49-F238E27FC236}">
                <a16:creationId xmlns:a16="http://schemas.microsoft.com/office/drawing/2014/main" id="{44921FDE-8D43-F1EB-E3C5-FBA465ECE51B}"/>
              </a:ext>
            </a:extLst>
          </p:cNvPr>
          <p:cNvSpPr/>
          <p:nvPr/>
        </p:nvSpPr>
        <p:spPr>
          <a:xfrm>
            <a:off x="11963400" y="279399"/>
            <a:ext cx="571500" cy="7747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tar: 4 Points 22">
            <a:extLst>
              <a:ext uri="{FF2B5EF4-FFF2-40B4-BE49-F238E27FC236}">
                <a16:creationId xmlns:a16="http://schemas.microsoft.com/office/drawing/2014/main" id="{06D85B9F-D39D-220E-A6E4-172EE8D82B73}"/>
              </a:ext>
            </a:extLst>
          </p:cNvPr>
          <p:cNvSpPr/>
          <p:nvPr/>
        </p:nvSpPr>
        <p:spPr>
          <a:xfrm>
            <a:off x="9575800" y="1968499"/>
            <a:ext cx="571500" cy="7874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9036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3200162" y="476964"/>
            <a:ext cx="4337685" cy="541377"/>
          </a:xfrm>
          <a:prstGeom prst="rect">
            <a:avLst/>
          </a:prstGeom>
          <a:noFill/>
          <a:ln/>
        </p:spPr>
        <p:txBody>
          <a:bodyPr wrap="none" rtlCol="0" anchor="t"/>
          <a:lstStyle/>
          <a:p>
            <a:pPr marL="0" indent="0">
              <a:lnSpc>
                <a:spcPts val="4263"/>
              </a:lnSpc>
              <a:buNone/>
            </a:pPr>
            <a:r>
              <a:rPr lang="en-US" sz="3411" b="1" dirty="0">
                <a:solidFill>
                  <a:srgbClr val="403C4E"/>
                </a:solidFill>
                <a:latin typeface="Merriweather" pitchFamily="34" charset="0"/>
                <a:ea typeface="Merriweather" pitchFamily="34" charset="-122"/>
                <a:cs typeface="Merriweather" pitchFamily="34" charset="-120"/>
              </a:rPr>
              <a:t>Этапы разработки</a:t>
            </a:r>
            <a:endParaRPr lang="en-US" sz="3411" dirty="0"/>
          </a:p>
        </p:txBody>
      </p:sp>
      <p:sp>
        <p:nvSpPr>
          <p:cNvPr id="5" name="Shape 2"/>
          <p:cNvSpPr/>
          <p:nvPr/>
        </p:nvSpPr>
        <p:spPr>
          <a:xfrm>
            <a:off x="3200162" y="1364813"/>
            <a:ext cx="1028700" cy="998220"/>
          </a:xfrm>
          <a:prstGeom prst="roundRect">
            <a:avLst>
              <a:gd name="adj" fmla="val 7811"/>
            </a:avLst>
          </a:prstGeom>
          <a:solidFill>
            <a:srgbClr val="FFD8CC"/>
          </a:solidFill>
          <a:ln w="7620">
            <a:solidFill>
              <a:srgbClr val="E5BEB2"/>
            </a:solidFill>
            <a:prstDash val="solid"/>
          </a:ln>
        </p:spPr>
      </p:sp>
      <p:sp>
        <p:nvSpPr>
          <p:cNvPr id="6" name="Text 3"/>
          <p:cNvSpPr/>
          <p:nvPr/>
        </p:nvSpPr>
        <p:spPr>
          <a:xfrm>
            <a:off x="3381018" y="1690687"/>
            <a:ext cx="99179" cy="346472"/>
          </a:xfrm>
          <a:prstGeom prst="rect">
            <a:avLst/>
          </a:prstGeom>
          <a:noFill/>
          <a:ln/>
        </p:spPr>
        <p:txBody>
          <a:bodyPr wrap="none" rtlCol="0" anchor="t"/>
          <a:lstStyle/>
          <a:p>
            <a:pPr marL="0" indent="0" algn="ctr">
              <a:lnSpc>
                <a:spcPts val="2729"/>
              </a:lnSpc>
              <a:buNone/>
            </a:pPr>
            <a:r>
              <a:rPr lang="en-US" sz="1705" b="1" dirty="0">
                <a:solidFill>
                  <a:srgbClr val="403C4E"/>
                </a:solidFill>
                <a:latin typeface="Merriweather" pitchFamily="34" charset="0"/>
                <a:ea typeface="Merriweather" pitchFamily="34" charset="-122"/>
                <a:cs typeface="Merriweather" pitchFamily="34" charset="-120"/>
              </a:rPr>
              <a:t>1</a:t>
            </a:r>
            <a:endParaRPr lang="en-US" sz="1705" dirty="0"/>
          </a:p>
        </p:txBody>
      </p:sp>
      <p:sp>
        <p:nvSpPr>
          <p:cNvPr id="7" name="Text 4"/>
          <p:cNvSpPr/>
          <p:nvPr/>
        </p:nvSpPr>
        <p:spPr>
          <a:xfrm>
            <a:off x="4402098" y="1538049"/>
            <a:ext cx="2165747" cy="270629"/>
          </a:xfrm>
          <a:prstGeom prst="rect">
            <a:avLst/>
          </a:prstGeom>
          <a:noFill/>
          <a:ln/>
        </p:spPr>
        <p:txBody>
          <a:bodyPr wrap="none" rtlCol="0" anchor="t"/>
          <a:lstStyle/>
          <a:p>
            <a:pPr marL="0" indent="0" algn="l">
              <a:lnSpc>
                <a:spcPts val="2132"/>
              </a:lnSpc>
              <a:buNone/>
            </a:pPr>
            <a:r>
              <a:rPr lang="en-US" sz="1705" b="1" dirty="0">
                <a:solidFill>
                  <a:srgbClr val="403C4E"/>
                </a:solidFill>
                <a:latin typeface="Merriweather" pitchFamily="34" charset="0"/>
                <a:ea typeface="Merriweather" pitchFamily="34" charset="-122"/>
                <a:cs typeface="Merriweather" pitchFamily="34" charset="-120"/>
              </a:rPr>
              <a:t>Планирование</a:t>
            </a:r>
            <a:endParaRPr lang="en-US" sz="1705" dirty="0"/>
          </a:p>
        </p:txBody>
      </p:sp>
      <p:sp>
        <p:nvSpPr>
          <p:cNvPr id="8" name="Text 5"/>
          <p:cNvSpPr/>
          <p:nvPr/>
        </p:nvSpPr>
        <p:spPr>
          <a:xfrm>
            <a:off x="4402098" y="1912620"/>
            <a:ext cx="4742498" cy="277178"/>
          </a:xfrm>
          <a:prstGeom prst="rect">
            <a:avLst/>
          </a:prstGeom>
          <a:noFill/>
          <a:ln/>
        </p:spPr>
        <p:txBody>
          <a:bodyPr wrap="none" rtlCol="0" anchor="t"/>
          <a:lstStyle/>
          <a:p>
            <a:pPr marL="0" indent="0" algn="l">
              <a:lnSpc>
                <a:spcPts val="2183"/>
              </a:lnSpc>
              <a:buNone/>
            </a:pPr>
            <a:r>
              <a:rPr lang="en-US" sz="1364" dirty="0">
                <a:solidFill>
                  <a:srgbClr val="403C4E"/>
                </a:solidFill>
                <a:latin typeface="Open Sans" pitchFamily="34" charset="0"/>
                <a:ea typeface="Open Sans" pitchFamily="34" charset="-122"/>
                <a:cs typeface="Open Sans" pitchFamily="34" charset="-120"/>
              </a:rPr>
              <a:t>Определение целей, сюжета и основных механик игры.</a:t>
            </a:r>
            <a:endParaRPr lang="en-US" sz="1364" dirty="0"/>
          </a:p>
        </p:txBody>
      </p:sp>
      <p:sp>
        <p:nvSpPr>
          <p:cNvPr id="9" name="Shape 6"/>
          <p:cNvSpPr/>
          <p:nvPr/>
        </p:nvSpPr>
        <p:spPr>
          <a:xfrm>
            <a:off x="4315420" y="2344668"/>
            <a:ext cx="7028259" cy="17324"/>
          </a:xfrm>
          <a:prstGeom prst="roundRect">
            <a:avLst>
              <a:gd name="adj" fmla="val 450071"/>
            </a:avLst>
          </a:prstGeom>
          <a:solidFill>
            <a:srgbClr val="E5BEB2"/>
          </a:solidFill>
          <a:ln/>
        </p:spPr>
      </p:sp>
      <p:sp>
        <p:nvSpPr>
          <p:cNvPr id="10" name="Shape 7"/>
          <p:cNvSpPr/>
          <p:nvPr/>
        </p:nvSpPr>
        <p:spPr>
          <a:xfrm>
            <a:off x="3200162" y="2449592"/>
            <a:ext cx="2057519" cy="998220"/>
          </a:xfrm>
          <a:prstGeom prst="roundRect">
            <a:avLst>
              <a:gd name="adj" fmla="val 7811"/>
            </a:avLst>
          </a:prstGeom>
          <a:solidFill>
            <a:srgbClr val="FFD8CC"/>
          </a:solidFill>
          <a:ln w="7620">
            <a:solidFill>
              <a:srgbClr val="E5BEB2"/>
            </a:solidFill>
            <a:prstDash val="solid"/>
          </a:ln>
        </p:spPr>
      </p:sp>
      <p:sp>
        <p:nvSpPr>
          <p:cNvPr id="11" name="Text 8"/>
          <p:cNvSpPr/>
          <p:nvPr/>
        </p:nvSpPr>
        <p:spPr>
          <a:xfrm>
            <a:off x="3381018" y="2775466"/>
            <a:ext cx="130969" cy="346472"/>
          </a:xfrm>
          <a:prstGeom prst="rect">
            <a:avLst/>
          </a:prstGeom>
          <a:noFill/>
          <a:ln/>
        </p:spPr>
        <p:txBody>
          <a:bodyPr wrap="none" rtlCol="0" anchor="t"/>
          <a:lstStyle/>
          <a:p>
            <a:pPr marL="0" indent="0" algn="ctr">
              <a:lnSpc>
                <a:spcPts val="2729"/>
              </a:lnSpc>
              <a:buNone/>
            </a:pPr>
            <a:r>
              <a:rPr lang="en-US" sz="1705" b="1" dirty="0">
                <a:solidFill>
                  <a:srgbClr val="403C4E"/>
                </a:solidFill>
                <a:latin typeface="Merriweather" pitchFamily="34" charset="0"/>
                <a:ea typeface="Merriweather" pitchFamily="34" charset="-122"/>
                <a:cs typeface="Merriweather" pitchFamily="34" charset="-120"/>
              </a:rPr>
              <a:t>2</a:t>
            </a:r>
            <a:endParaRPr lang="en-US" sz="1705" dirty="0"/>
          </a:p>
        </p:txBody>
      </p:sp>
      <p:sp>
        <p:nvSpPr>
          <p:cNvPr id="12" name="Text 9"/>
          <p:cNvSpPr/>
          <p:nvPr/>
        </p:nvSpPr>
        <p:spPr>
          <a:xfrm>
            <a:off x="5430917" y="2622828"/>
            <a:ext cx="2448639" cy="270629"/>
          </a:xfrm>
          <a:prstGeom prst="rect">
            <a:avLst/>
          </a:prstGeom>
          <a:noFill/>
          <a:ln/>
        </p:spPr>
        <p:txBody>
          <a:bodyPr wrap="none" rtlCol="0" anchor="t"/>
          <a:lstStyle/>
          <a:p>
            <a:pPr marL="0" indent="0" algn="l">
              <a:lnSpc>
                <a:spcPts val="2132"/>
              </a:lnSpc>
              <a:buNone/>
            </a:pPr>
            <a:r>
              <a:rPr lang="en-US" sz="1705" b="1" dirty="0">
                <a:solidFill>
                  <a:srgbClr val="403C4E"/>
                </a:solidFill>
                <a:latin typeface="Merriweather" pitchFamily="34" charset="0"/>
                <a:ea typeface="Merriweather" pitchFamily="34" charset="-122"/>
                <a:cs typeface="Merriweather" pitchFamily="34" charset="-120"/>
              </a:rPr>
              <a:t>Создание прототипа</a:t>
            </a:r>
            <a:endParaRPr lang="en-US" sz="1705" dirty="0"/>
          </a:p>
        </p:txBody>
      </p:sp>
      <p:sp>
        <p:nvSpPr>
          <p:cNvPr id="13" name="Text 10"/>
          <p:cNvSpPr/>
          <p:nvPr/>
        </p:nvSpPr>
        <p:spPr>
          <a:xfrm>
            <a:off x="5430917" y="2997398"/>
            <a:ext cx="5307687" cy="277178"/>
          </a:xfrm>
          <a:prstGeom prst="rect">
            <a:avLst/>
          </a:prstGeom>
          <a:noFill/>
          <a:ln/>
        </p:spPr>
        <p:txBody>
          <a:bodyPr wrap="none" rtlCol="0" anchor="t"/>
          <a:lstStyle/>
          <a:p>
            <a:pPr marL="0" indent="0" algn="l">
              <a:lnSpc>
                <a:spcPts val="2183"/>
              </a:lnSpc>
              <a:buNone/>
            </a:pPr>
            <a:r>
              <a:rPr lang="en-US" sz="1364" dirty="0">
                <a:solidFill>
                  <a:srgbClr val="403C4E"/>
                </a:solidFill>
                <a:latin typeface="Open Sans" pitchFamily="34" charset="0"/>
                <a:ea typeface="Open Sans" pitchFamily="34" charset="-122"/>
                <a:cs typeface="Open Sans" pitchFamily="34" charset="-120"/>
              </a:rPr>
              <a:t>Разработка первоначальной игровой модели и тестирование.</a:t>
            </a:r>
            <a:endParaRPr lang="en-US" sz="1364" dirty="0"/>
          </a:p>
        </p:txBody>
      </p:sp>
      <p:sp>
        <p:nvSpPr>
          <p:cNvPr id="14" name="Shape 11"/>
          <p:cNvSpPr/>
          <p:nvPr/>
        </p:nvSpPr>
        <p:spPr>
          <a:xfrm>
            <a:off x="5344239" y="3429446"/>
            <a:ext cx="5999440" cy="17324"/>
          </a:xfrm>
          <a:prstGeom prst="roundRect">
            <a:avLst>
              <a:gd name="adj" fmla="val 450071"/>
            </a:avLst>
          </a:prstGeom>
          <a:solidFill>
            <a:srgbClr val="E5BEB2"/>
          </a:solidFill>
          <a:ln/>
        </p:spPr>
      </p:sp>
      <p:sp>
        <p:nvSpPr>
          <p:cNvPr id="15" name="Shape 12"/>
          <p:cNvSpPr/>
          <p:nvPr/>
        </p:nvSpPr>
        <p:spPr>
          <a:xfrm>
            <a:off x="3200162" y="3534370"/>
            <a:ext cx="3086219" cy="1275398"/>
          </a:xfrm>
          <a:prstGeom prst="roundRect">
            <a:avLst>
              <a:gd name="adj" fmla="val 6113"/>
            </a:avLst>
          </a:prstGeom>
          <a:solidFill>
            <a:srgbClr val="FFD8CC"/>
          </a:solidFill>
          <a:ln w="7620">
            <a:solidFill>
              <a:srgbClr val="E5BEB2"/>
            </a:solidFill>
            <a:prstDash val="solid"/>
          </a:ln>
        </p:spPr>
      </p:sp>
      <p:sp>
        <p:nvSpPr>
          <p:cNvPr id="16" name="Text 13"/>
          <p:cNvSpPr/>
          <p:nvPr/>
        </p:nvSpPr>
        <p:spPr>
          <a:xfrm>
            <a:off x="3381018" y="3998833"/>
            <a:ext cx="122515" cy="346472"/>
          </a:xfrm>
          <a:prstGeom prst="rect">
            <a:avLst/>
          </a:prstGeom>
          <a:noFill/>
          <a:ln/>
        </p:spPr>
        <p:txBody>
          <a:bodyPr wrap="none" rtlCol="0" anchor="t"/>
          <a:lstStyle/>
          <a:p>
            <a:pPr marL="0" indent="0" algn="ctr">
              <a:lnSpc>
                <a:spcPts val="2729"/>
              </a:lnSpc>
              <a:buNone/>
            </a:pPr>
            <a:r>
              <a:rPr lang="en-US" sz="1705" b="1" dirty="0">
                <a:solidFill>
                  <a:srgbClr val="403C4E"/>
                </a:solidFill>
                <a:latin typeface="Merriweather" pitchFamily="34" charset="0"/>
                <a:ea typeface="Merriweather" pitchFamily="34" charset="-122"/>
                <a:cs typeface="Merriweather" pitchFamily="34" charset="-120"/>
              </a:rPr>
              <a:t>3</a:t>
            </a:r>
            <a:endParaRPr lang="en-US" sz="1705" dirty="0"/>
          </a:p>
        </p:txBody>
      </p:sp>
      <p:sp>
        <p:nvSpPr>
          <p:cNvPr id="17" name="Text 14"/>
          <p:cNvSpPr/>
          <p:nvPr/>
        </p:nvSpPr>
        <p:spPr>
          <a:xfrm>
            <a:off x="6459617" y="3707606"/>
            <a:ext cx="2400300" cy="270629"/>
          </a:xfrm>
          <a:prstGeom prst="rect">
            <a:avLst/>
          </a:prstGeom>
          <a:noFill/>
          <a:ln/>
        </p:spPr>
        <p:txBody>
          <a:bodyPr wrap="none" rtlCol="0" anchor="t"/>
          <a:lstStyle/>
          <a:p>
            <a:pPr marL="0" indent="0" algn="l">
              <a:lnSpc>
                <a:spcPts val="2132"/>
              </a:lnSpc>
              <a:buNone/>
            </a:pPr>
            <a:r>
              <a:rPr lang="en-US" sz="1705" b="1" dirty="0">
                <a:solidFill>
                  <a:srgbClr val="403C4E"/>
                </a:solidFill>
                <a:latin typeface="Merriweather" pitchFamily="34" charset="0"/>
                <a:ea typeface="Merriweather" pitchFamily="34" charset="-122"/>
                <a:cs typeface="Merriweather" pitchFamily="34" charset="-120"/>
              </a:rPr>
              <a:t>Визуальный дизайн</a:t>
            </a:r>
            <a:endParaRPr lang="en-US" sz="1705" dirty="0"/>
          </a:p>
        </p:txBody>
      </p:sp>
      <p:sp>
        <p:nvSpPr>
          <p:cNvPr id="18" name="Text 15"/>
          <p:cNvSpPr/>
          <p:nvPr/>
        </p:nvSpPr>
        <p:spPr>
          <a:xfrm>
            <a:off x="6459617" y="4082177"/>
            <a:ext cx="4797385" cy="554355"/>
          </a:xfrm>
          <a:prstGeom prst="rect">
            <a:avLst/>
          </a:prstGeom>
          <a:noFill/>
          <a:ln/>
        </p:spPr>
        <p:txBody>
          <a:bodyPr wrap="square" rtlCol="0" anchor="t"/>
          <a:lstStyle/>
          <a:p>
            <a:pPr marL="0" indent="0" algn="l">
              <a:lnSpc>
                <a:spcPts val="2183"/>
              </a:lnSpc>
              <a:buNone/>
            </a:pPr>
            <a:r>
              <a:rPr lang="en-US" sz="1364" dirty="0">
                <a:solidFill>
                  <a:srgbClr val="403C4E"/>
                </a:solidFill>
                <a:latin typeface="Open Sans" pitchFamily="34" charset="0"/>
                <a:ea typeface="Open Sans" pitchFamily="34" charset="-122"/>
                <a:cs typeface="Open Sans" pitchFamily="34" charset="-120"/>
              </a:rPr>
              <a:t>Разработка графических активов, анимаций и общего стиля.</a:t>
            </a:r>
            <a:endParaRPr lang="en-US" sz="1364" dirty="0"/>
          </a:p>
        </p:txBody>
      </p:sp>
      <p:sp>
        <p:nvSpPr>
          <p:cNvPr id="19" name="Shape 16"/>
          <p:cNvSpPr/>
          <p:nvPr/>
        </p:nvSpPr>
        <p:spPr>
          <a:xfrm>
            <a:off x="6372939" y="4791402"/>
            <a:ext cx="4970740" cy="17324"/>
          </a:xfrm>
          <a:prstGeom prst="roundRect">
            <a:avLst>
              <a:gd name="adj" fmla="val 450071"/>
            </a:avLst>
          </a:prstGeom>
          <a:solidFill>
            <a:srgbClr val="E5BEB2"/>
          </a:solidFill>
          <a:ln/>
        </p:spPr>
      </p:sp>
      <p:sp>
        <p:nvSpPr>
          <p:cNvPr id="20" name="Shape 17"/>
          <p:cNvSpPr/>
          <p:nvPr/>
        </p:nvSpPr>
        <p:spPr>
          <a:xfrm>
            <a:off x="3200162" y="4896326"/>
            <a:ext cx="4115038" cy="1275398"/>
          </a:xfrm>
          <a:prstGeom prst="roundRect">
            <a:avLst>
              <a:gd name="adj" fmla="val 6113"/>
            </a:avLst>
          </a:prstGeom>
          <a:solidFill>
            <a:srgbClr val="FFD8CC"/>
          </a:solidFill>
          <a:ln w="7620">
            <a:solidFill>
              <a:srgbClr val="E5BEB2"/>
            </a:solidFill>
            <a:prstDash val="solid"/>
          </a:ln>
        </p:spPr>
      </p:sp>
      <p:sp>
        <p:nvSpPr>
          <p:cNvPr id="21" name="Text 18"/>
          <p:cNvSpPr/>
          <p:nvPr/>
        </p:nvSpPr>
        <p:spPr>
          <a:xfrm>
            <a:off x="3381018" y="5360789"/>
            <a:ext cx="143113" cy="346472"/>
          </a:xfrm>
          <a:prstGeom prst="rect">
            <a:avLst/>
          </a:prstGeom>
          <a:noFill/>
          <a:ln/>
        </p:spPr>
        <p:txBody>
          <a:bodyPr wrap="none" rtlCol="0" anchor="t"/>
          <a:lstStyle/>
          <a:p>
            <a:pPr marL="0" indent="0" algn="ctr">
              <a:lnSpc>
                <a:spcPts val="2729"/>
              </a:lnSpc>
              <a:buNone/>
            </a:pPr>
            <a:r>
              <a:rPr lang="en-US" sz="1705" b="1" dirty="0">
                <a:solidFill>
                  <a:srgbClr val="403C4E"/>
                </a:solidFill>
                <a:latin typeface="Merriweather" pitchFamily="34" charset="0"/>
                <a:ea typeface="Merriweather" pitchFamily="34" charset="-122"/>
                <a:cs typeface="Merriweather" pitchFamily="34" charset="-120"/>
              </a:rPr>
              <a:t>4</a:t>
            </a:r>
            <a:endParaRPr lang="en-US" sz="1705" dirty="0"/>
          </a:p>
        </p:txBody>
      </p:sp>
      <p:sp>
        <p:nvSpPr>
          <p:cNvPr id="22" name="Text 19"/>
          <p:cNvSpPr/>
          <p:nvPr/>
        </p:nvSpPr>
        <p:spPr>
          <a:xfrm>
            <a:off x="7488436" y="5069562"/>
            <a:ext cx="2365891" cy="270629"/>
          </a:xfrm>
          <a:prstGeom prst="rect">
            <a:avLst/>
          </a:prstGeom>
          <a:noFill/>
          <a:ln/>
        </p:spPr>
        <p:txBody>
          <a:bodyPr wrap="none" rtlCol="0" anchor="t"/>
          <a:lstStyle/>
          <a:p>
            <a:pPr marL="0" indent="0" algn="l">
              <a:lnSpc>
                <a:spcPts val="2132"/>
              </a:lnSpc>
              <a:buNone/>
            </a:pPr>
            <a:r>
              <a:rPr lang="en-US" sz="1705" b="1" dirty="0">
                <a:solidFill>
                  <a:srgbClr val="403C4E"/>
                </a:solidFill>
                <a:latin typeface="Merriweather" pitchFamily="34" charset="0"/>
                <a:ea typeface="Merriweather" pitchFamily="34" charset="-122"/>
                <a:cs typeface="Merriweather" pitchFamily="34" charset="-120"/>
              </a:rPr>
              <a:t>Программирование</a:t>
            </a:r>
            <a:endParaRPr lang="en-US" sz="1705" dirty="0"/>
          </a:p>
        </p:txBody>
      </p:sp>
      <p:sp>
        <p:nvSpPr>
          <p:cNvPr id="23" name="Text 20"/>
          <p:cNvSpPr/>
          <p:nvPr/>
        </p:nvSpPr>
        <p:spPr>
          <a:xfrm>
            <a:off x="7488436" y="5444133"/>
            <a:ext cx="3768566" cy="554355"/>
          </a:xfrm>
          <a:prstGeom prst="rect">
            <a:avLst/>
          </a:prstGeom>
          <a:noFill/>
          <a:ln/>
        </p:spPr>
        <p:txBody>
          <a:bodyPr wrap="square" rtlCol="0" anchor="t"/>
          <a:lstStyle/>
          <a:p>
            <a:pPr marL="0" indent="0" algn="l">
              <a:lnSpc>
                <a:spcPts val="2183"/>
              </a:lnSpc>
              <a:buNone/>
            </a:pPr>
            <a:r>
              <a:rPr lang="en-US" sz="1364" dirty="0">
                <a:solidFill>
                  <a:srgbClr val="403C4E"/>
                </a:solidFill>
                <a:latin typeface="Open Sans" pitchFamily="34" charset="0"/>
                <a:ea typeface="Open Sans" pitchFamily="34" charset="-122"/>
                <a:cs typeface="Open Sans" pitchFamily="34" charset="-120"/>
              </a:rPr>
              <a:t>Написание кода, интеграция механик и доработка игрового процесса.</a:t>
            </a:r>
            <a:endParaRPr lang="en-US" sz="1364" dirty="0"/>
          </a:p>
        </p:txBody>
      </p:sp>
      <p:sp>
        <p:nvSpPr>
          <p:cNvPr id="24" name="Text 21"/>
          <p:cNvSpPr/>
          <p:nvPr/>
        </p:nvSpPr>
        <p:spPr>
          <a:xfrm>
            <a:off x="3200162" y="6366629"/>
            <a:ext cx="8230076" cy="1385888"/>
          </a:xfrm>
          <a:prstGeom prst="rect">
            <a:avLst/>
          </a:prstGeom>
          <a:noFill/>
          <a:ln/>
        </p:spPr>
        <p:txBody>
          <a:bodyPr wrap="square" rtlCol="0" anchor="t"/>
          <a:lstStyle/>
          <a:p>
            <a:pPr marL="0" indent="0">
              <a:lnSpc>
                <a:spcPts val="2183"/>
              </a:lnSpc>
              <a:buNone/>
            </a:pPr>
            <a:r>
              <a:rPr lang="en-US" sz="1364" dirty="0">
                <a:solidFill>
                  <a:srgbClr val="403C4E"/>
                </a:solidFill>
                <a:latin typeface="Open Sans" pitchFamily="34" charset="0"/>
                <a:ea typeface="Open Sans" pitchFamily="34" charset="-122"/>
                <a:cs typeface="Open Sans" pitchFamily="34" charset="-120"/>
              </a:rPr>
              <a:t>Разработка компьютерной игры "Kitty" проходит через несколько ключевых этапов. Сначала я тщательно планируем идею, цели и основные игровые механики. Затем создаем первую рабочую версию прототипа, чтобы протестировать и улучшить геймплей. Разрабатывала визуальный стиль и необходимые графические активы. И наконец, пишала код, интегрируем все элементы и доводим игру до совершенства.</a:t>
            </a:r>
            <a:endParaRPr lang="en-US" sz="1364" dirty="0"/>
          </a:p>
        </p:txBody>
      </p:sp>
      <p:pic>
        <p:nvPicPr>
          <p:cNvPr id="27" name="Picture 26" descr="A close up of flowers&#10;&#10;Description automatically generated">
            <a:extLst>
              <a:ext uri="{FF2B5EF4-FFF2-40B4-BE49-F238E27FC236}">
                <a16:creationId xmlns:a16="http://schemas.microsoft.com/office/drawing/2014/main" id="{E79F4273-CA30-82D0-250F-1AB6EC2E84FE}"/>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160000"/>
                    </a14:imgEffect>
                    <a14:imgEffect>
                      <a14:brightnessContrast bright="3000" contrast="3000"/>
                    </a14:imgEffect>
                  </a14:imgLayer>
                </a14:imgProps>
              </a:ext>
            </a:extLst>
          </a:blip>
          <a:srcRect l="2820" t="5907" r="2026" b="2116"/>
          <a:stretch/>
        </p:blipFill>
        <p:spPr>
          <a:xfrm rot="5400000">
            <a:off x="-811606" y="841560"/>
            <a:ext cx="3995980" cy="2372225"/>
          </a:xfrm>
          <a:prstGeom prst="rect">
            <a:avLst/>
          </a:prstGeom>
          <a:effectLst/>
        </p:spPr>
      </p:pic>
      <p:pic>
        <p:nvPicPr>
          <p:cNvPr id="28" name="Picture 27" descr="A close up of flowers&#10;&#10;Description automatically generated">
            <a:extLst>
              <a:ext uri="{FF2B5EF4-FFF2-40B4-BE49-F238E27FC236}">
                <a16:creationId xmlns:a16="http://schemas.microsoft.com/office/drawing/2014/main" id="{41E26D20-C1E0-A194-8007-96B6572D72EE}"/>
              </a:ext>
            </a:extLst>
          </p:cNvPr>
          <p:cNvPicPr>
            <a:picLocks noChangeAspect="1"/>
          </p:cNvPicPr>
          <p:nvPr/>
        </p:nvPicPr>
        <p:blipFill rotWithShape="1">
          <a:blip r:embed="rId4">
            <a:extLst>
              <a:ext uri="{BEBA8EAE-BF5A-486C-A8C5-ECC9F3942E4B}">
                <a14:imgProps xmlns:a14="http://schemas.microsoft.com/office/drawing/2010/main">
                  <a14:imgLayer r:embed="rId5">
                    <a14:imgEffect>
                      <a14:saturation sat="160000"/>
                    </a14:imgEffect>
                    <a14:imgEffect>
                      <a14:brightnessContrast bright="3000" contrast="3000"/>
                    </a14:imgEffect>
                  </a14:imgLayer>
                </a14:imgProps>
              </a:ext>
            </a:extLst>
          </a:blip>
          <a:srcRect l="2820" t="5907" r="2026" b="2116"/>
          <a:stretch/>
        </p:blipFill>
        <p:spPr>
          <a:xfrm rot="16200000">
            <a:off x="10624039" y="4894270"/>
            <a:ext cx="3995980" cy="2372225"/>
          </a:xfrm>
          <a:prstGeom prst="rect">
            <a:avLst/>
          </a:prstGeom>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0" y="0"/>
            <a:ext cx="14630400" cy="2251948"/>
          </a:xfrm>
          <a:prstGeom prst="rect">
            <a:avLst/>
          </a:prstGeom>
        </p:spPr>
      </p:pic>
      <p:sp>
        <p:nvSpPr>
          <p:cNvPr id="5" name="Text 1"/>
          <p:cNvSpPr/>
          <p:nvPr/>
        </p:nvSpPr>
        <p:spPr>
          <a:xfrm>
            <a:off x="3036332" y="2747605"/>
            <a:ext cx="8024336" cy="562927"/>
          </a:xfrm>
          <a:prstGeom prst="rect">
            <a:avLst/>
          </a:prstGeom>
          <a:noFill/>
          <a:ln/>
        </p:spPr>
        <p:txBody>
          <a:bodyPr wrap="none" rtlCol="0" anchor="t"/>
          <a:lstStyle/>
          <a:p>
            <a:pPr marL="0" indent="0">
              <a:lnSpc>
                <a:spcPts val="4433"/>
              </a:lnSpc>
              <a:buNone/>
            </a:pPr>
            <a:r>
              <a:rPr lang="en-US" sz="3546" b="1" dirty="0">
                <a:solidFill>
                  <a:srgbClr val="403C4E"/>
                </a:solidFill>
                <a:latin typeface="Merriweather" pitchFamily="34" charset="0"/>
                <a:ea typeface="Merriweather" pitchFamily="34" charset="-122"/>
                <a:cs typeface="Merriweather" pitchFamily="34" charset="-120"/>
              </a:rPr>
              <a:t>Заключение и планы на будущее</a:t>
            </a:r>
            <a:endParaRPr lang="en-US" sz="3546" dirty="0"/>
          </a:p>
        </p:txBody>
      </p:sp>
      <p:sp>
        <p:nvSpPr>
          <p:cNvPr id="6" name="Shape 2"/>
          <p:cNvSpPr/>
          <p:nvPr/>
        </p:nvSpPr>
        <p:spPr>
          <a:xfrm>
            <a:off x="3036332" y="3766423"/>
            <a:ext cx="315278" cy="315278"/>
          </a:xfrm>
          <a:prstGeom prst="roundRect">
            <a:avLst>
              <a:gd name="adj" fmla="val 25715"/>
            </a:avLst>
          </a:prstGeom>
          <a:solidFill>
            <a:srgbClr val="FFD8CC"/>
          </a:solidFill>
          <a:ln w="7620">
            <a:solidFill>
              <a:srgbClr val="E5BEB2"/>
            </a:solidFill>
            <a:prstDash val="solid"/>
          </a:ln>
        </p:spPr>
      </p:sp>
      <p:sp>
        <p:nvSpPr>
          <p:cNvPr id="7" name="Text 3"/>
          <p:cNvSpPr/>
          <p:nvPr/>
        </p:nvSpPr>
        <p:spPr>
          <a:xfrm>
            <a:off x="3531751" y="3783330"/>
            <a:ext cx="2251948" cy="281345"/>
          </a:xfrm>
          <a:prstGeom prst="rect">
            <a:avLst/>
          </a:prstGeom>
          <a:noFill/>
          <a:ln/>
        </p:spPr>
        <p:txBody>
          <a:bodyPr wrap="none" rtlCol="0" anchor="t"/>
          <a:lstStyle/>
          <a:p>
            <a:pPr marL="0" indent="0">
              <a:lnSpc>
                <a:spcPts val="2217"/>
              </a:lnSpc>
              <a:buNone/>
            </a:pPr>
            <a:r>
              <a:rPr lang="en-US" sz="1773" b="1" dirty="0">
                <a:solidFill>
                  <a:srgbClr val="403C4E"/>
                </a:solidFill>
                <a:latin typeface="Merriweather" pitchFamily="34" charset="0"/>
                <a:ea typeface="Merriweather" pitchFamily="34" charset="-122"/>
                <a:cs typeface="Merriweather" pitchFamily="34" charset="-120"/>
              </a:rPr>
              <a:t>Подводя итоги</a:t>
            </a:r>
            <a:endParaRPr lang="en-US" sz="1773" dirty="0"/>
          </a:p>
        </p:txBody>
      </p:sp>
      <p:sp>
        <p:nvSpPr>
          <p:cNvPr id="8" name="Text 4"/>
          <p:cNvSpPr/>
          <p:nvPr/>
        </p:nvSpPr>
        <p:spPr>
          <a:xfrm>
            <a:off x="3531751" y="4172664"/>
            <a:ext cx="8062198" cy="576263"/>
          </a:xfrm>
          <a:prstGeom prst="rect">
            <a:avLst/>
          </a:prstGeom>
          <a:noFill/>
          <a:ln/>
        </p:spPr>
        <p:txBody>
          <a:bodyPr wrap="square" rtlCol="0" anchor="t"/>
          <a:lstStyle/>
          <a:p>
            <a:pPr marL="0" indent="0">
              <a:lnSpc>
                <a:spcPts val="2270"/>
              </a:lnSpc>
              <a:buNone/>
            </a:pPr>
            <a:r>
              <a:rPr lang="en-US" sz="1419" dirty="0">
                <a:solidFill>
                  <a:srgbClr val="403C4E"/>
                </a:solidFill>
                <a:latin typeface="Open Sans" pitchFamily="34" charset="0"/>
                <a:ea typeface="Open Sans" pitchFamily="34" charset="-122"/>
                <a:cs typeface="Open Sans" pitchFamily="34" charset="-120"/>
              </a:rPr>
              <a:t>Проект по созданию компьютерной игры "Kitty" стал для меня захватывающим опытом. Я смог воплотить свои идеи в реальный интерактивный продукт.</a:t>
            </a:r>
            <a:endParaRPr lang="en-US" sz="1419" dirty="0"/>
          </a:p>
        </p:txBody>
      </p:sp>
      <p:sp>
        <p:nvSpPr>
          <p:cNvPr id="9" name="Shape 5"/>
          <p:cNvSpPr/>
          <p:nvPr/>
        </p:nvSpPr>
        <p:spPr>
          <a:xfrm>
            <a:off x="3036332" y="5114806"/>
            <a:ext cx="315278" cy="315278"/>
          </a:xfrm>
          <a:prstGeom prst="roundRect">
            <a:avLst>
              <a:gd name="adj" fmla="val 25715"/>
            </a:avLst>
          </a:prstGeom>
          <a:solidFill>
            <a:srgbClr val="FFD8CC"/>
          </a:solidFill>
          <a:ln w="7620">
            <a:solidFill>
              <a:srgbClr val="E5BEB2"/>
            </a:solidFill>
            <a:prstDash val="solid"/>
          </a:ln>
        </p:spPr>
      </p:sp>
      <p:sp>
        <p:nvSpPr>
          <p:cNvPr id="10" name="Text 6"/>
          <p:cNvSpPr/>
          <p:nvPr/>
        </p:nvSpPr>
        <p:spPr>
          <a:xfrm>
            <a:off x="3531751" y="5131713"/>
            <a:ext cx="2251948" cy="281345"/>
          </a:xfrm>
          <a:prstGeom prst="rect">
            <a:avLst/>
          </a:prstGeom>
          <a:noFill/>
          <a:ln/>
        </p:spPr>
        <p:txBody>
          <a:bodyPr wrap="none" rtlCol="0" anchor="t"/>
          <a:lstStyle/>
          <a:p>
            <a:pPr marL="0" indent="0">
              <a:lnSpc>
                <a:spcPts val="2217"/>
              </a:lnSpc>
              <a:buNone/>
            </a:pPr>
            <a:r>
              <a:rPr lang="en-US" sz="1773" b="1" dirty="0">
                <a:solidFill>
                  <a:srgbClr val="403C4E"/>
                </a:solidFill>
                <a:latin typeface="Merriweather" pitchFamily="34" charset="0"/>
                <a:ea typeface="Merriweather" pitchFamily="34" charset="-122"/>
                <a:cs typeface="Merriweather" pitchFamily="34" charset="-120"/>
              </a:rPr>
              <a:t>Развитие игры</a:t>
            </a:r>
            <a:endParaRPr lang="en-US" sz="1773" dirty="0"/>
          </a:p>
        </p:txBody>
      </p:sp>
      <p:sp>
        <p:nvSpPr>
          <p:cNvPr id="11" name="Text 7"/>
          <p:cNvSpPr/>
          <p:nvPr/>
        </p:nvSpPr>
        <p:spPr>
          <a:xfrm>
            <a:off x="3531751" y="5521047"/>
            <a:ext cx="8062198" cy="864394"/>
          </a:xfrm>
          <a:prstGeom prst="rect">
            <a:avLst/>
          </a:prstGeom>
          <a:noFill/>
          <a:ln/>
        </p:spPr>
        <p:txBody>
          <a:bodyPr wrap="square" lIns="91440" tIns="45720" rIns="91440" bIns="45720" rtlCol="0" anchor="t"/>
          <a:lstStyle/>
          <a:p>
            <a:pPr>
              <a:lnSpc>
                <a:spcPts val="2270"/>
              </a:lnSpc>
            </a:pPr>
            <a:r>
              <a:rPr lang="en-US" sz="1400" dirty="0">
                <a:solidFill>
                  <a:srgbClr val="403C4E"/>
                </a:solidFill>
                <a:latin typeface="Open Sans"/>
                <a:ea typeface="Open Sans"/>
                <a:cs typeface="Open Sans"/>
              </a:rPr>
              <a:t>В </a:t>
            </a:r>
            <a:r>
              <a:rPr lang="en-US" sz="1400" dirty="0" err="1">
                <a:solidFill>
                  <a:srgbClr val="403C4E"/>
                </a:solidFill>
                <a:latin typeface="Open Sans"/>
                <a:ea typeface="Open Sans"/>
                <a:cs typeface="Open Sans"/>
              </a:rPr>
              <a:t>будущем</a:t>
            </a:r>
            <a:r>
              <a:rPr lang="en-US" sz="1400" dirty="0">
                <a:solidFill>
                  <a:srgbClr val="403C4E"/>
                </a:solidFill>
                <a:latin typeface="Open Sans"/>
                <a:ea typeface="Open Sans"/>
                <a:cs typeface="Open Sans"/>
              </a:rPr>
              <a:t> я </a:t>
            </a:r>
            <a:r>
              <a:rPr lang="en-US" sz="1400" dirty="0" err="1">
                <a:solidFill>
                  <a:srgbClr val="403C4E"/>
                </a:solidFill>
                <a:latin typeface="Open Sans"/>
                <a:ea typeface="Open Sans"/>
                <a:cs typeface="Open Sans"/>
              </a:rPr>
              <a:t>планирую</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расширить</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функционал</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игры</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добавить</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монетки</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других</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персонажей</a:t>
            </a:r>
            <a:r>
              <a:rPr lang="en-US" sz="1400" dirty="0">
                <a:solidFill>
                  <a:srgbClr val="403C4E"/>
                </a:solidFill>
                <a:latin typeface="Open Sans"/>
                <a:ea typeface="Open Sans"/>
                <a:cs typeface="Open Sans"/>
              </a:rPr>
              <a:t> и </a:t>
            </a:r>
            <a:r>
              <a:rPr lang="en-US" sz="1400" dirty="0" err="1">
                <a:solidFill>
                  <a:srgbClr val="403C4E"/>
                </a:solidFill>
                <a:latin typeface="Open Sans"/>
                <a:ea typeface="Open Sans"/>
                <a:cs typeface="Open Sans"/>
              </a:rPr>
              <a:t>новые</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механики</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Это</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позволит</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сделать</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игру</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еще</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более</a:t>
            </a:r>
            <a:r>
              <a:rPr lang="en-US" sz="1400" dirty="0">
                <a:solidFill>
                  <a:srgbClr val="403C4E"/>
                </a:solidFill>
                <a:latin typeface="Open Sans"/>
                <a:ea typeface="Open Sans"/>
                <a:cs typeface="Open Sans"/>
              </a:rPr>
              <a:t> </a:t>
            </a:r>
            <a:r>
              <a:rPr lang="en-US" sz="1400" dirty="0" err="1">
                <a:solidFill>
                  <a:srgbClr val="403C4E"/>
                </a:solidFill>
                <a:latin typeface="Open Sans"/>
                <a:ea typeface="Open Sans"/>
                <a:cs typeface="Open Sans"/>
              </a:rPr>
              <a:t>увлекательной</a:t>
            </a:r>
            <a:r>
              <a:rPr lang="en-US" sz="1400" dirty="0">
                <a:solidFill>
                  <a:srgbClr val="403C4E"/>
                </a:solidFill>
                <a:latin typeface="Open Sans"/>
                <a:ea typeface="Open Sans"/>
                <a:cs typeface="Open Sans"/>
              </a:rPr>
              <a:t> и </a:t>
            </a:r>
            <a:r>
              <a:rPr lang="en-US" sz="1400" dirty="0" err="1">
                <a:solidFill>
                  <a:srgbClr val="403C4E"/>
                </a:solidFill>
                <a:latin typeface="Open Sans"/>
                <a:ea typeface="Open Sans"/>
                <a:cs typeface="Open Sans"/>
              </a:rPr>
              <a:t>разнообразной</a:t>
            </a:r>
            <a:r>
              <a:rPr lang="en-US" sz="1400" dirty="0">
                <a:solidFill>
                  <a:srgbClr val="403C4E"/>
                </a:solidFill>
                <a:latin typeface="Open Sans"/>
                <a:ea typeface="Open Sans"/>
                <a:cs typeface="Open Sans"/>
              </a:rPr>
              <a:t>.</a:t>
            </a:r>
            <a:endParaRPr lang="en-US" sz="1400" dirty="0">
              <a:latin typeface="Open Sans"/>
              <a:ea typeface="Open Sans"/>
              <a:cs typeface="Open Sans"/>
            </a:endParaRPr>
          </a:p>
        </p:txBody>
      </p:sp>
      <p:sp>
        <p:nvSpPr>
          <p:cNvPr id="12" name="Shape 8"/>
          <p:cNvSpPr/>
          <p:nvPr/>
        </p:nvSpPr>
        <p:spPr>
          <a:xfrm>
            <a:off x="3036332" y="6751320"/>
            <a:ext cx="315278" cy="315278"/>
          </a:xfrm>
          <a:prstGeom prst="roundRect">
            <a:avLst>
              <a:gd name="adj" fmla="val 25715"/>
            </a:avLst>
          </a:prstGeom>
          <a:solidFill>
            <a:srgbClr val="FFD8CC"/>
          </a:solidFill>
          <a:ln w="7620">
            <a:solidFill>
              <a:srgbClr val="E5BEB2"/>
            </a:solidFill>
            <a:prstDash val="solid"/>
          </a:ln>
        </p:spPr>
      </p:sp>
      <p:sp>
        <p:nvSpPr>
          <p:cNvPr id="13" name="Text 9"/>
          <p:cNvSpPr/>
          <p:nvPr/>
        </p:nvSpPr>
        <p:spPr>
          <a:xfrm>
            <a:off x="3531751" y="6768227"/>
            <a:ext cx="2308979" cy="281345"/>
          </a:xfrm>
          <a:prstGeom prst="rect">
            <a:avLst/>
          </a:prstGeom>
          <a:noFill/>
          <a:ln/>
        </p:spPr>
        <p:txBody>
          <a:bodyPr wrap="none" rtlCol="0" anchor="t"/>
          <a:lstStyle/>
          <a:p>
            <a:pPr marL="0" indent="0">
              <a:lnSpc>
                <a:spcPts val="2217"/>
              </a:lnSpc>
              <a:buNone/>
            </a:pPr>
            <a:r>
              <a:rPr lang="en-US" sz="1773" b="1" dirty="0">
                <a:solidFill>
                  <a:srgbClr val="403C4E"/>
                </a:solidFill>
                <a:latin typeface="Merriweather" pitchFamily="34" charset="0"/>
                <a:ea typeface="Merriweather" pitchFamily="34" charset="-122"/>
                <a:cs typeface="Merriweather" pitchFamily="34" charset="-120"/>
              </a:rPr>
              <a:t>Развитие навыков</a:t>
            </a:r>
            <a:endParaRPr lang="en-US" sz="1773" dirty="0"/>
          </a:p>
        </p:txBody>
      </p:sp>
      <p:sp>
        <p:nvSpPr>
          <p:cNvPr id="14" name="Text 10"/>
          <p:cNvSpPr/>
          <p:nvPr/>
        </p:nvSpPr>
        <p:spPr>
          <a:xfrm>
            <a:off x="3531751" y="7157561"/>
            <a:ext cx="8062198" cy="576263"/>
          </a:xfrm>
          <a:prstGeom prst="rect">
            <a:avLst/>
          </a:prstGeom>
          <a:noFill/>
          <a:ln/>
        </p:spPr>
        <p:txBody>
          <a:bodyPr wrap="square" rtlCol="0" anchor="t"/>
          <a:lstStyle/>
          <a:p>
            <a:pPr marL="0" indent="0">
              <a:lnSpc>
                <a:spcPts val="2270"/>
              </a:lnSpc>
              <a:buNone/>
            </a:pPr>
            <a:r>
              <a:rPr lang="en-US" sz="1419" dirty="0">
                <a:solidFill>
                  <a:srgbClr val="403C4E"/>
                </a:solidFill>
                <a:latin typeface="Open Sans" pitchFamily="34" charset="0"/>
                <a:ea typeface="Open Sans" pitchFamily="34" charset="-122"/>
                <a:cs typeface="Open Sans" pitchFamily="34" charset="-120"/>
              </a:rPr>
              <a:t>Работа над этим проектом помогла мне улучшить навыки программирования, дизайна и управления проектом. Я планирую и дальше совершенствоваться в этих областях.</a:t>
            </a:r>
            <a:endParaRPr lang="en-US" sz="1419"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1">
            <a:extLst>
              <a:ext uri="{FF2B5EF4-FFF2-40B4-BE49-F238E27FC236}">
                <a16:creationId xmlns:a16="http://schemas.microsoft.com/office/drawing/2014/main" id="{CE20ABCF-7214-3DCE-10EE-54334CEB6D5C}"/>
              </a:ext>
            </a:extLst>
          </p:cNvPr>
          <p:cNvSpPr/>
          <p:nvPr/>
        </p:nvSpPr>
        <p:spPr>
          <a:xfrm>
            <a:off x="589511" y="1300816"/>
            <a:ext cx="6493862" cy="1760576"/>
          </a:xfrm>
          <a:prstGeom prst="rect">
            <a:avLst/>
          </a:prstGeom>
          <a:noFill/>
          <a:ln/>
        </p:spPr>
        <p:txBody>
          <a:bodyPr wrap="none" lIns="91440" tIns="45720" rIns="91440" bIns="45720" rtlCol="0" anchor="t"/>
          <a:lstStyle/>
          <a:p>
            <a:pPr algn="ctr">
              <a:lnSpc>
                <a:spcPts val="4263"/>
              </a:lnSpc>
            </a:pPr>
            <a:r>
              <a:rPr lang="en-US" sz="4400" b="1" dirty="0" err="1">
                <a:solidFill>
                  <a:srgbClr val="403C4E"/>
                </a:solidFill>
                <a:latin typeface="Merriweather"/>
              </a:rPr>
              <a:t>Спасибо</a:t>
            </a:r>
            <a:r>
              <a:rPr lang="en-US" sz="4400" b="1" dirty="0">
                <a:solidFill>
                  <a:srgbClr val="403C4E"/>
                </a:solidFill>
                <a:latin typeface="Merriweather"/>
              </a:rPr>
              <a:t> </a:t>
            </a:r>
            <a:r>
              <a:rPr lang="en-US" sz="4400" b="1" dirty="0" err="1">
                <a:solidFill>
                  <a:srgbClr val="403C4E"/>
                </a:solidFill>
                <a:latin typeface="Merriweather"/>
              </a:rPr>
              <a:t>за</a:t>
            </a:r>
            <a:r>
              <a:rPr lang="en-US" sz="4400" b="1" dirty="0">
                <a:solidFill>
                  <a:srgbClr val="403C4E"/>
                </a:solidFill>
                <a:latin typeface="Merriweather"/>
              </a:rPr>
              <a:t> </a:t>
            </a:r>
            <a:r>
              <a:rPr lang="en-US" sz="4400" b="1" dirty="0" err="1">
                <a:solidFill>
                  <a:srgbClr val="403C4E"/>
                </a:solidFill>
                <a:latin typeface="Merriweather"/>
              </a:rPr>
              <a:t>внимание</a:t>
            </a:r>
            <a:r>
              <a:rPr lang="en-US" sz="4400" b="1" dirty="0">
                <a:solidFill>
                  <a:srgbClr val="403C4E"/>
                </a:solidFill>
                <a:latin typeface="Merriweather"/>
              </a:rPr>
              <a:t>!</a:t>
            </a:r>
          </a:p>
          <a:p>
            <a:pPr algn="ctr">
              <a:lnSpc>
                <a:spcPts val="4263"/>
              </a:lnSpc>
            </a:pPr>
            <a:endParaRPr lang="en-US" sz="4400" b="1" dirty="0">
              <a:solidFill>
                <a:srgbClr val="403C4E"/>
              </a:solidFill>
              <a:latin typeface="Merriweather"/>
            </a:endParaRPr>
          </a:p>
          <a:p>
            <a:pPr algn="ctr">
              <a:lnSpc>
                <a:spcPts val="4263"/>
              </a:lnSpc>
            </a:pPr>
            <a:r>
              <a:rPr lang="en-US" sz="4400" b="1" dirty="0">
                <a:solidFill>
                  <a:srgbClr val="403C4E"/>
                </a:solidFill>
                <a:latin typeface="Merriweather"/>
              </a:rPr>
              <a:t>2D </a:t>
            </a:r>
            <a:r>
              <a:rPr lang="en-US" sz="4400" b="1" err="1">
                <a:solidFill>
                  <a:srgbClr val="403C4E"/>
                </a:solidFill>
                <a:latin typeface="Merriweather"/>
              </a:rPr>
              <a:t>игра</a:t>
            </a:r>
            <a:r>
              <a:rPr lang="en-US" sz="4400" b="1" dirty="0">
                <a:solidFill>
                  <a:srgbClr val="403C4E"/>
                </a:solidFill>
                <a:latin typeface="Merriweather"/>
              </a:rPr>
              <a:t> Kitty</a:t>
            </a:r>
          </a:p>
        </p:txBody>
      </p:sp>
      <p:sp>
        <p:nvSpPr>
          <p:cNvPr id="13" name="Text 9">
            <a:extLst>
              <a:ext uri="{FF2B5EF4-FFF2-40B4-BE49-F238E27FC236}">
                <a16:creationId xmlns:a16="http://schemas.microsoft.com/office/drawing/2014/main" id="{14C30D45-CD28-28C1-74AD-0AF501350BE2}"/>
              </a:ext>
            </a:extLst>
          </p:cNvPr>
          <p:cNvSpPr/>
          <p:nvPr/>
        </p:nvSpPr>
        <p:spPr>
          <a:xfrm>
            <a:off x="7500265" y="3356491"/>
            <a:ext cx="2347041" cy="518984"/>
          </a:xfrm>
          <a:prstGeom prst="rect">
            <a:avLst/>
          </a:prstGeom>
          <a:noFill/>
          <a:ln/>
        </p:spPr>
        <p:txBody>
          <a:bodyPr wrap="none" lIns="91440" tIns="45720" rIns="91440" bIns="45720" rtlCol="0" anchor="t"/>
          <a:lstStyle/>
          <a:p>
            <a:pPr algn="ctr">
              <a:lnSpc>
                <a:spcPts val="2132"/>
              </a:lnSpc>
            </a:pPr>
            <a:r>
              <a:rPr lang="en-US" sz="1900" b="1" err="1">
                <a:solidFill>
                  <a:srgbClr val="403C4E"/>
                </a:solidFill>
                <a:latin typeface="Merriweather"/>
              </a:rPr>
              <a:t>Qr</a:t>
            </a:r>
            <a:r>
              <a:rPr lang="en-US" sz="1900" b="1" dirty="0">
                <a:solidFill>
                  <a:srgbClr val="403C4E"/>
                </a:solidFill>
                <a:latin typeface="Merriweather"/>
              </a:rPr>
              <a:t>-code</a:t>
            </a:r>
            <a:r>
              <a:rPr lang="en-US" sz="1700" b="1" dirty="0">
                <a:solidFill>
                  <a:srgbClr val="403C4E"/>
                </a:solidFill>
                <a:latin typeface="Merriweather"/>
              </a:rPr>
              <a:t> </a:t>
            </a:r>
            <a:r>
              <a:rPr lang="en-US" b="1" err="1">
                <a:solidFill>
                  <a:srgbClr val="403C4E"/>
                </a:solidFill>
                <a:latin typeface="Merriweather"/>
              </a:rPr>
              <a:t>на</a:t>
            </a:r>
            <a:r>
              <a:rPr lang="en-US" b="1" dirty="0">
                <a:solidFill>
                  <a:srgbClr val="403C4E"/>
                </a:solidFill>
                <a:latin typeface="Merriweather"/>
              </a:rPr>
              <a:t> </a:t>
            </a:r>
            <a:r>
              <a:rPr lang="en-US" b="1" err="1">
                <a:solidFill>
                  <a:srgbClr val="403C4E"/>
                </a:solidFill>
                <a:latin typeface="Merriweather"/>
              </a:rPr>
              <a:t>Github</a:t>
            </a:r>
            <a:endParaRPr lang="en-US" b="1" dirty="0" err="1">
              <a:solidFill>
                <a:srgbClr val="403C4E"/>
              </a:solidFill>
              <a:latin typeface="Merriweather"/>
            </a:endParaRPr>
          </a:p>
          <a:p>
            <a:pPr algn="ctr">
              <a:lnSpc>
                <a:spcPts val="2132"/>
              </a:lnSpc>
            </a:pPr>
            <a:r>
              <a:rPr lang="en-US" b="1" dirty="0" err="1">
                <a:solidFill>
                  <a:srgbClr val="403C4E"/>
                </a:solidFill>
                <a:latin typeface="Merriweather"/>
              </a:rPr>
              <a:t>со</a:t>
            </a:r>
            <a:r>
              <a:rPr lang="en-US" b="1" dirty="0">
                <a:solidFill>
                  <a:srgbClr val="403C4E"/>
                </a:solidFill>
                <a:latin typeface="Merriweather"/>
              </a:rPr>
              <a:t> </a:t>
            </a:r>
            <a:r>
              <a:rPr lang="en-US" b="1" dirty="0" err="1">
                <a:solidFill>
                  <a:srgbClr val="403C4E"/>
                </a:solidFill>
                <a:latin typeface="Merriweather"/>
              </a:rPr>
              <a:t>всеми</a:t>
            </a:r>
            <a:r>
              <a:rPr lang="en-US" b="1" dirty="0">
                <a:solidFill>
                  <a:srgbClr val="403C4E"/>
                </a:solidFill>
                <a:latin typeface="Merriweather"/>
              </a:rPr>
              <a:t> </a:t>
            </a:r>
            <a:r>
              <a:rPr lang="en-US" b="1" dirty="0" err="1">
                <a:solidFill>
                  <a:srgbClr val="403C4E"/>
                </a:solidFill>
                <a:latin typeface="Merriweather"/>
              </a:rPr>
              <a:t>файлами</a:t>
            </a:r>
            <a:r>
              <a:rPr lang="en-US" b="1" dirty="0">
                <a:solidFill>
                  <a:srgbClr val="403C4E"/>
                </a:solidFill>
                <a:latin typeface="Merriweather"/>
              </a:rPr>
              <a:t> </a:t>
            </a:r>
            <a:r>
              <a:rPr lang="en-US" b="1" dirty="0" err="1">
                <a:solidFill>
                  <a:srgbClr val="403C4E"/>
                </a:solidFill>
                <a:latin typeface="Merriweather"/>
              </a:rPr>
              <a:t>игры</a:t>
            </a:r>
          </a:p>
        </p:txBody>
      </p:sp>
      <p:sp>
        <p:nvSpPr>
          <p:cNvPr id="16" name="Text 9">
            <a:extLst>
              <a:ext uri="{FF2B5EF4-FFF2-40B4-BE49-F238E27FC236}">
                <a16:creationId xmlns:a16="http://schemas.microsoft.com/office/drawing/2014/main" id="{037E2FBB-A593-EBD7-2541-9477D2A689A3}"/>
              </a:ext>
            </a:extLst>
          </p:cNvPr>
          <p:cNvSpPr/>
          <p:nvPr/>
        </p:nvSpPr>
        <p:spPr>
          <a:xfrm>
            <a:off x="594895" y="3878904"/>
            <a:ext cx="8082280" cy="2950612"/>
          </a:xfrm>
          <a:prstGeom prst="rect">
            <a:avLst/>
          </a:prstGeom>
          <a:noFill/>
          <a:ln/>
        </p:spPr>
        <p:txBody>
          <a:bodyPr wrap="none" lIns="91440" tIns="45720" rIns="91440" bIns="45720" rtlCol="0" anchor="t"/>
          <a:lstStyle/>
          <a:p>
            <a:pPr marL="0" indent="0" algn="l">
              <a:lnSpc>
                <a:spcPts val="2132"/>
              </a:lnSpc>
              <a:buNone/>
            </a:pPr>
            <a:r>
              <a:rPr lang="en-US" sz="2000" b="1" err="1">
                <a:solidFill>
                  <a:schemeClr val="tx1">
                    <a:lumMod val="95000"/>
                    <a:lumOff val="5000"/>
                  </a:schemeClr>
                </a:solidFill>
                <a:latin typeface="Merriweather"/>
              </a:rPr>
              <a:t>Выполнилa</a:t>
            </a:r>
            <a:r>
              <a:rPr lang="en-US" sz="2000" b="1" dirty="0">
                <a:solidFill>
                  <a:schemeClr val="tx1">
                    <a:lumMod val="95000"/>
                    <a:lumOff val="5000"/>
                  </a:schemeClr>
                </a:solidFill>
                <a:latin typeface="Merriweather"/>
              </a:rPr>
              <a:t>:</a:t>
            </a:r>
          </a:p>
          <a:p>
            <a:pPr>
              <a:lnSpc>
                <a:spcPts val="2132"/>
              </a:lnSpc>
            </a:pPr>
            <a:endParaRPr lang="en-US" sz="2000" b="1" dirty="0">
              <a:solidFill>
                <a:srgbClr val="403C4E"/>
              </a:solidFill>
              <a:latin typeface="Merriweather"/>
            </a:endParaRPr>
          </a:p>
          <a:p>
            <a:pPr>
              <a:lnSpc>
                <a:spcPts val="2132"/>
              </a:lnSpc>
            </a:pPr>
            <a:r>
              <a:rPr lang="en-US" sz="2000" b="1" dirty="0" err="1">
                <a:solidFill>
                  <a:srgbClr val="403C4E"/>
                </a:solidFill>
                <a:latin typeface="Merriweather"/>
              </a:rPr>
              <a:t>Ревак</a:t>
            </a:r>
            <a:r>
              <a:rPr lang="en-US" sz="2000" b="1" dirty="0">
                <a:solidFill>
                  <a:srgbClr val="403C4E"/>
                </a:solidFill>
                <a:latin typeface="Merriweather"/>
              </a:rPr>
              <a:t>   </a:t>
            </a:r>
            <a:r>
              <a:rPr lang="en-US" sz="2000" b="1" dirty="0" err="1">
                <a:solidFill>
                  <a:srgbClr val="403C4E"/>
                </a:solidFill>
                <a:latin typeface="Merriweather"/>
              </a:rPr>
              <a:t>София</a:t>
            </a:r>
            <a:r>
              <a:rPr lang="en-US" sz="2000" b="1" dirty="0">
                <a:solidFill>
                  <a:srgbClr val="403C4E"/>
                </a:solidFill>
                <a:latin typeface="Merriweather"/>
              </a:rPr>
              <a:t>   </a:t>
            </a:r>
            <a:r>
              <a:rPr lang="en-US" sz="2000" b="1" dirty="0" err="1">
                <a:solidFill>
                  <a:srgbClr val="403C4E"/>
                </a:solidFill>
                <a:latin typeface="Merriweather"/>
              </a:rPr>
              <a:t>Зореславовна</a:t>
            </a:r>
            <a:endParaRPr lang="en-US" sz="2000" b="1">
              <a:solidFill>
                <a:srgbClr val="403C4E"/>
              </a:solidFill>
              <a:latin typeface="Merriweather"/>
            </a:endParaRPr>
          </a:p>
          <a:p>
            <a:pPr>
              <a:lnSpc>
                <a:spcPts val="2132"/>
              </a:lnSpc>
            </a:pPr>
            <a:endParaRPr lang="en-US" sz="2000" b="1" dirty="0">
              <a:solidFill>
                <a:srgbClr val="403C4E"/>
              </a:solidFill>
              <a:latin typeface="Merriweather"/>
            </a:endParaRPr>
          </a:p>
          <a:p>
            <a:pPr>
              <a:lnSpc>
                <a:spcPts val="2132"/>
              </a:lnSpc>
            </a:pPr>
            <a:r>
              <a:rPr lang="en-US" sz="2000" b="1" dirty="0" err="1">
                <a:solidFill>
                  <a:srgbClr val="403C4E"/>
                </a:solidFill>
                <a:latin typeface="Merriweather"/>
              </a:rPr>
              <a:t>Ученица</a:t>
            </a:r>
            <a:r>
              <a:rPr lang="en-US" sz="2000" b="1" dirty="0">
                <a:solidFill>
                  <a:srgbClr val="403C4E"/>
                </a:solidFill>
                <a:latin typeface="Merriweather"/>
              </a:rPr>
              <a:t>       8 </a:t>
            </a:r>
            <a:r>
              <a:rPr lang="en-US" sz="2000" b="1" dirty="0" err="1">
                <a:solidFill>
                  <a:srgbClr val="403C4E"/>
                </a:solidFill>
                <a:latin typeface="Merriweather"/>
              </a:rPr>
              <a:t>класса</a:t>
            </a:r>
            <a:r>
              <a:rPr lang="en-US" sz="2000" b="1" dirty="0">
                <a:solidFill>
                  <a:srgbClr val="403C4E"/>
                </a:solidFill>
                <a:latin typeface="Merriweather"/>
              </a:rPr>
              <a:t>       </a:t>
            </a:r>
            <a:r>
              <a:rPr lang="en-US" sz="2000" b="1" dirty="0" err="1">
                <a:solidFill>
                  <a:srgbClr val="403C4E"/>
                </a:solidFill>
                <a:latin typeface="Merriweather"/>
              </a:rPr>
              <a:t>Бауманской</a:t>
            </a:r>
            <a:r>
              <a:rPr lang="en-US" sz="2000" b="1" dirty="0">
                <a:solidFill>
                  <a:srgbClr val="403C4E"/>
                </a:solidFill>
                <a:latin typeface="Merriweather"/>
              </a:rPr>
              <a:t> </a:t>
            </a:r>
            <a:r>
              <a:rPr lang="en-US" sz="2000" b="1" dirty="0" err="1">
                <a:solidFill>
                  <a:srgbClr val="403C4E"/>
                </a:solidFill>
                <a:latin typeface="Merriweather"/>
              </a:rPr>
              <a:t>Школа</a:t>
            </a:r>
            <a:r>
              <a:rPr lang="en-US" sz="2000" b="1" dirty="0">
                <a:solidFill>
                  <a:srgbClr val="403C4E"/>
                </a:solidFill>
                <a:latin typeface="Merriweather"/>
              </a:rPr>
              <a:t> №1580</a:t>
            </a:r>
            <a:endParaRPr lang="en-US" dirty="0">
              <a:cs typeface="Calibri"/>
            </a:endParaRPr>
          </a:p>
          <a:p>
            <a:pPr>
              <a:lnSpc>
                <a:spcPts val="2132"/>
              </a:lnSpc>
            </a:pPr>
            <a:endParaRPr lang="en-US" sz="2000" b="1" dirty="0">
              <a:solidFill>
                <a:srgbClr val="403C4E"/>
              </a:solidFill>
              <a:latin typeface="Merriweather"/>
            </a:endParaRPr>
          </a:p>
          <a:p>
            <a:pPr>
              <a:lnSpc>
                <a:spcPts val="2132"/>
              </a:lnSpc>
            </a:pPr>
            <a:r>
              <a:rPr lang="en-US" sz="2000" b="1" err="1">
                <a:solidFill>
                  <a:schemeClr val="tx1">
                    <a:lumMod val="95000"/>
                    <a:lumOff val="5000"/>
                  </a:schemeClr>
                </a:solidFill>
                <a:latin typeface="Merriweather"/>
              </a:rPr>
              <a:t>Руководитель</a:t>
            </a:r>
            <a:r>
              <a:rPr lang="en-US" sz="2000" b="1" dirty="0">
                <a:solidFill>
                  <a:schemeClr val="tx1">
                    <a:lumMod val="95000"/>
                    <a:lumOff val="5000"/>
                  </a:schemeClr>
                </a:solidFill>
                <a:latin typeface="Merriweather"/>
              </a:rPr>
              <a:t>:</a:t>
            </a:r>
          </a:p>
          <a:p>
            <a:pPr>
              <a:lnSpc>
                <a:spcPts val="2132"/>
              </a:lnSpc>
            </a:pPr>
            <a:endParaRPr lang="en-US" sz="1700" b="1" dirty="0">
              <a:solidFill>
                <a:srgbClr val="403C4E"/>
              </a:solidFill>
              <a:latin typeface="Merriweather"/>
            </a:endParaRPr>
          </a:p>
        </p:txBody>
      </p:sp>
      <p:sp>
        <p:nvSpPr>
          <p:cNvPr id="18" name="Text 9">
            <a:extLst>
              <a:ext uri="{FF2B5EF4-FFF2-40B4-BE49-F238E27FC236}">
                <a16:creationId xmlns:a16="http://schemas.microsoft.com/office/drawing/2014/main" id="{F5D33569-0FA3-BC38-EA41-D7472ED7129E}"/>
              </a:ext>
            </a:extLst>
          </p:cNvPr>
          <p:cNvSpPr/>
          <p:nvPr/>
        </p:nvSpPr>
        <p:spPr>
          <a:xfrm>
            <a:off x="3658882" y="7568422"/>
            <a:ext cx="2448639" cy="270629"/>
          </a:xfrm>
          <a:prstGeom prst="rect">
            <a:avLst/>
          </a:prstGeom>
          <a:noFill/>
          <a:ln/>
        </p:spPr>
        <p:txBody>
          <a:bodyPr wrap="none" lIns="91440" tIns="45720" rIns="91440" bIns="45720" rtlCol="0" anchor="t"/>
          <a:lstStyle/>
          <a:p>
            <a:pPr>
              <a:lnSpc>
                <a:spcPts val="2132"/>
              </a:lnSpc>
            </a:pPr>
            <a:r>
              <a:rPr lang="en-US" sz="1700" b="1" dirty="0">
                <a:solidFill>
                  <a:srgbClr val="403C4E"/>
                </a:solidFill>
                <a:latin typeface="Merriweather"/>
              </a:rPr>
              <a:t>г. </a:t>
            </a:r>
            <a:r>
              <a:rPr lang="en-US" sz="1700" b="1" dirty="0" err="1">
                <a:solidFill>
                  <a:srgbClr val="403C4E"/>
                </a:solidFill>
                <a:latin typeface="Merriweather"/>
              </a:rPr>
              <a:t>Москва</a:t>
            </a:r>
            <a:r>
              <a:rPr lang="en-US" sz="1700" b="1" dirty="0">
                <a:solidFill>
                  <a:srgbClr val="403C4E"/>
                </a:solidFill>
                <a:latin typeface="Merriweather"/>
              </a:rPr>
              <a:t>, 2024</a:t>
            </a:r>
          </a:p>
        </p:txBody>
      </p:sp>
      <p:pic>
        <p:nvPicPr>
          <p:cNvPr id="20" name="Picture 19">
            <a:extLst>
              <a:ext uri="{FF2B5EF4-FFF2-40B4-BE49-F238E27FC236}">
                <a16:creationId xmlns:a16="http://schemas.microsoft.com/office/drawing/2014/main" id="{6B440D91-EB32-0910-E621-848B4CF835ED}"/>
              </a:ext>
            </a:extLst>
          </p:cNvPr>
          <p:cNvPicPr>
            <a:picLocks noChangeAspect="1"/>
          </p:cNvPicPr>
          <p:nvPr/>
        </p:nvPicPr>
        <p:blipFill rotWithShape="1">
          <a:blip r:embed="rId2"/>
          <a:srcRect l="-7967" t="2" r="25576" b="1624"/>
          <a:stretch/>
        </p:blipFill>
        <p:spPr>
          <a:xfrm>
            <a:off x="9864267" y="5715"/>
            <a:ext cx="4808681" cy="8229477"/>
          </a:xfrm>
          <a:prstGeom prst="rect">
            <a:avLst/>
          </a:prstGeom>
        </p:spPr>
      </p:pic>
      <p:pic>
        <p:nvPicPr>
          <p:cNvPr id="3" name="Picture 2" descr="A qr code with pink dots&#10;&#10;Description automatically generated">
            <a:extLst>
              <a:ext uri="{FF2B5EF4-FFF2-40B4-BE49-F238E27FC236}">
                <a16:creationId xmlns:a16="http://schemas.microsoft.com/office/drawing/2014/main" id="{3E89E716-12FA-827B-577E-0F06117C1D1A}"/>
              </a:ext>
            </a:extLst>
          </p:cNvPr>
          <p:cNvPicPr>
            <a:picLocks noChangeAspect="1"/>
          </p:cNvPicPr>
          <p:nvPr/>
        </p:nvPicPr>
        <p:blipFill>
          <a:blip r:embed="rId3"/>
          <a:stretch>
            <a:fillRect/>
          </a:stretch>
        </p:blipFill>
        <p:spPr>
          <a:xfrm>
            <a:off x="7547486" y="929512"/>
            <a:ext cx="2252134" cy="2252134"/>
          </a:xfrm>
          <a:prstGeom prst="rect">
            <a:avLst/>
          </a:prstGeom>
        </p:spPr>
      </p:pic>
      <p:pic>
        <p:nvPicPr>
          <p:cNvPr id="21" name="Picture 20" descr="A cartoon cat on a pink background&#10;&#10;Description automatically generated">
            <a:extLst>
              <a:ext uri="{FF2B5EF4-FFF2-40B4-BE49-F238E27FC236}">
                <a16:creationId xmlns:a16="http://schemas.microsoft.com/office/drawing/2014/main" id="{5AE7CB97-D5CE-1A41-CE1A-A62831D365E3}"/>
              </a:ext>
            </a:extLst>
          </p:cNvPr>
          <p:cNvPicPr>
            <a:picLocks noChangeAspect="1"/>
          </p:cNvPicPr>
          <p:nvPr/>
        </p:nvPicPr>
        <p:blipFill>
          <a:blip r:embed="rId4"/>
          <a:stretch>
            <a:fillRect/>
          </a:stretch>
        </p:blipFill>
        <p:spPr>
          <a:xfrm>
            <a:off x="10506984" y="1716029"/>
            <a:ext cx="3907381" cy="4310336"/>
          </a:xfrm>
          <a:prstGeom prst="rect">
            <a:avLst/>
          </a:prstGeom>
          <a:effectLst>
            <a:outerShdw blurRad="1270000" dist="38100" dir="2700000">
              <a:srgbClr val="FFFFFF"/>
            </a:outerShdw>
          </a:effectLst>
        </p:spPr>
      </p:pic>
      <p:sp>
        <p:nvSpPr>
          <p:cNvPr id="23" name="Star: 4 Points 22">
            <a:extLst>
              <a:ext uri="{FF2B5EF4-FFF2-40B4-BE49-F238E27FC236}">
                <a16:creationId xmlns:a16="http://schemas.microsoft.com/office/drawing/2014/main" id="{CD265BB4-C898-2DA6-14B0-62DCB7D9F8B4}"/>
              </a:ext>
            </a:extLst>
          </p:cNvPr>
          <p:cNvSpPr/>
          <p:nvPr/>
        </p:nvSpPr>
        <p:spPr>
          <a:xfrm>
            <a:off x="10502900" y="508000"/>
            <a:ext cx="304800" cy="4445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Star: 4 Points 24">
            <a:extLst>
              <a:ext uri="{FF2B5EF4-FFF2-40B4-BE49-F238E27FC236}">
                <a16:creationId xmlns:a16="http://schemas.microsoft.com/office/drawing/2014/main" id="{399F0C4D-28F3-BEE6-AD17-AFBD50D174C7}"/>
              </a:ext>
            </a:extLst>
          </p:cNvPr>
          <p:cNvSpPr/>
          <p:nvPr/>
        </p:nvSpPr>
        <p:spPr>
          <a:xfrm>
            <a:off x="12611100" y="914400"/>
            <a:ext cx="419100" cy="5842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tar: 4 Points 26">
            <a:extLst>
              <a:ext uri="{FF2B5EF4-FFF2-40B4-BE49-F238E27FC236}">
                <a16:creationId xmlns:a16="http://schemas.microsoft.com/office/drawing/2014/main" id="{6BBAE5EB-32CF-F8EE-F5B0-F8FB818B4D0A}"/>
              </a:ext>
            </a:extLst>
          </p:cNvPr>
          <p:cNvSpPr/>
          <p:nvPr/>
        </p:nvSpPr>
        <p:spPr>
          <a:xfrm>
            <a:off x="11099800" y="1473200"/>
            <a:ext cx="596900" cy="5969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tar: 4 Points 28">
            <a:extLst>
              <a:ext uri="{FF2B5EF4-FFF2-40B4-BE49-F238E27FC236}">
                <a16:creationId xmlns:a16="http://schemas.microsoft.com/office/drawing/2014/main" id="{D3E0F515-B3DE-D921-4F70-45081356185D}"/>
              </a:ext>
            </a:extLst>
          </p:cNvPr>
          <p:cNvSpPr/>
          <p:nvPr/>
        </p:nvSpPr>
        <p:spPr>
          <a:xfrm>
            <a:off x="13665200" y="139700"/>
            <a:ext cx="787400" cy="9906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tar: 4 Points 30">
            <a:extLst>
              <a:ext uri="{FF2B5EF4-FFF2-40B4-BE49-F238E27FC236}">
                <a16:creationId xmlns:a16="http://schemas.microsoft.com/office/drawing/2014/main" id="{F83A8CE8-8B67-F197-C625-C9BF2CD6B9B0}"/>
              </a:ext>
            </a:extLst>
          </p:cNvPr>
          <p:cNvSpPr/>
          <p:nvPr/>
        </p:nvSpPr>
        <p:spPr>
          <a:xfrm>
            <a:off x="14274800" y="1485900"/>
            <a:ext cx="393700" cy="6350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Star: 4 Points 32">
            <a:extLst>
              <a:ext uri="{FF2B5EF4-FFF2-40B4-BE49-F238E27FC236}">
                <a16:creationId xmlns:a16="http://schemas.microsoft.com/office/drawing/2014/main" id="{74ED621E-0346-9552-5E4B-16C8CFBBD58E}"/>
              </a:ext>
            </a:extLst>
          </p:cNvPr>
          <p:cNvSpPr/>
          <p:nvPr/>
        </p:nvSpPr>
        <p:spPr>
          <a:xfrm>
            <a:off x="14262100" y="4406900"/>
            <a:ext cx="393700" cy="6477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tar: 4 Points 34">
            <a:extLst>
              <a:ext uri="{FF2B5EF4-FFF2-40B4-BE49-F238E27FC236}">
                <a16:creationId xmlns:a16="http://schemas.microsoft.com/office/drawing/2014/main" id="{B16599B1-4D73-0454-67A4-F24B8F97F530}"/>
              </a:ext>
            </a:extLst>
          </p:cNvPr>
          <p:cNvSpPr/>
          <p:nvPr/>
        </p:nvSpPr>
        <p:spPr>
          <a:xfrm>
            <a:off x="10515600" y="6197600"/>
            <a:ext cx="571500" cy="7874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Star: 4 Points 36">
            <a:extLst>
              <a:ext uri="{FF2B5EF4-FFF2-40B4-BE49-F238E27FC236}">
                <a16:creationId xmlns:a16="http://schemas.microsoft.com/office/drawing/2014/main" id="{0CEAA2AD-E196-3A91-2CAD-C0B623CF8C03}"/>
              </a:ext>
            </a:extLst>
          </p:cNvPr>
          <p:cNvSpPr/>
          <p:nvPr/>
        </p:nvSpPr>
        <p:spPr>
          <a:xfrm>
            <a:off x="10795000" y="7213600"/>
            <a:ext cx="406400" cy="5461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tar: 4 Points 38">
            <a:extLst>
              <a:ext uri="{FF2B5EF4-FFF2-40B4-BE49-F238E27FC236}">
                <a16:creationId xmlns:a16="http://schemas.microsoft.com/office/drawing/2014/main" id="{12BEEBDD-3235-9EC5-1D3A-BD6A29EC9E96}"/>
              </a:ext>
            </a:extLst>
          </p:cNvPr>
          <p:cNvSpPr/>
          <p:nvPr/>
        </p:nvSpPr>
        <p:spPr>
          <a:xfrm>
            <a:off x="13030200" y="6426200"/>
            <a:ext cx="965200" cy="11049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tar: 4 Points 40">
            <a:extLst>
              <a:ext uri="{FF2B5EF4-FFF2-40B4-BE49-F238E27FC236}">
                <a16:creationId xmlns:a16="http://schemas.microsoft.com/office/drawing/2014/main" id="{21651AF6-94F9-A622-DB99-75F50179C347}"/>
              </a:ext>
            </a:extLst>
          </p:cNvPr>
          <p:cNvSpPr/>
          <p:nvPr/>
        </p:nvSpPr>
        <p:spPr>
          <a:xfrm>
            <a:off x="13970000" y="5829300"/>
            <a:ext cx="444500" cy="5969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Star: 4 Points 42">
            <a:extLst>
              <a:ext uri="{FF2B5EF4-FFF2-40B4-BE49-F238E27FC236}">
                <a16:creationId xmlns:a16="http://schemas.microsoft.com/office/drawing/2014/main" id="{3E7BC245-8708-8D72-94BE-A8B44B34FFCE}"/>
              </a:ext>
            </a:extLst>
          </p:cNvPr>
          <p:cNvSpPr/>
          <p:nvPr/>
        </p:nvSpPr>
        <p:spPr>
          <a:xfrm>
            <a:off x="11925300" y="6781800"/>
            <a:ext cx="292100" cy="4445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tar: 4 Points 44">
            <a:extLst>
              <a:ext uri="{FF2B5EF4-FFF2-40B4-BE49-F238E27FC236}">
                <a16:creationId xmlns:a16="http://schemas.microsoft.com/office/drawing/2014/main" id="{4BBF7AAB-D2C3-EAFF-F00E-3B0A87A95A6A}"/>
              </a:ext>
            </a:extLst>
          </p:cNvPr>
          <p:cNvSpPr/>
          <p:nvPr/>
        </p:nvSpPr>
        <p:spPr>
          <a:xfrm>
            <a:off x="11353800" y="139700"/>
            <a:ext cx="736600" cy="990600"/>
          </a:xfrm>
          <a:prstGeom prst="star4">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499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8740140" y="0"/>
            <a:ext cx="5897880" cy="8229600"/>
          </a:xfrm>
          <a:prstGeom prst="rect">
            <a:avLst/>
          </a:prstGeom>
        </p:spPr>
      </p:pic>
      <p:sp>
        <p:nvSpPr>
          <p:cNvPr id="5" name="Text 1"/>
          <p:cNvSpPr/>
          <p:nvPr/>
        </p:nvSpPr>
        <p:spPr>
          <a:xfrm>
            <a:off x="833199" y="1366314"/>
            <a:ext cx="7477601" cy="2874645"/>
          </a:xfrm>
          <a:prstGeom prst="rect">
            <a:avLst/>
          </a:prstGeom>
          <a:noFill/>
          <a:ln/>
        </p:spPr>
        <p:txBody>
          <a:bodyPr wrap="square" lIns="91440" tIns="45720" rIns="91440" bIns="45720" rtlCol="0" anchor="t"/>
          <a:lstStyle/>
          <a:p>
            <a:pPr marL="0" indent="0">
              <a:lnSpc>
                <a:spcPts val="7545"/>
              </a:lnSpc>
              <a:buNone/>
            </a:pPr>
            <a:r>
              <a:rPr lang="en-US" sz="6000" b="1" dirty="0" err="1">
                <a:solidFill>
                  <a:srgbClr val="403C4E"/>
                </a:solidFill>
                <a:latin typeface="Merriweather"/>
                <a:ea typeface="Merriweather" pitchFamily="34" charset="-122"/>
                <a:cs typeface="Merriweather" pitchFamily="34" charset="-120"/>
              </a:rPr>
              <a:t>Компьютерная</a:t>
            </a:r>
            <a:r>
              <a:rPr lang="en-US" sz="6000" b="1" dirty="0">
                <a:solidFill>
                  <a:srgbClr val="403C4E"/>
                </a:solidFill>
                <a:latin typeface="Merriweather"/>
                <a:ea typeface="Merriweather" pitchFamily="34" charset="-122"/>
                <a:cs typeface="Merriweather" pitchFamily="34" charset="-120"/>
              </a:rPr>
              <a:t> </a:t>
            </a:r>
            <a:r>
              <a:rPr lang="en-US" sz="6000" b="1" dirty="0" err="1">
                <a:solidFill>
                  <a:srgbClr val="403C4E"/>
                </a:solidFill>
                <a:latin typeface="Merriweather"/>
                <a:ea typeface="Merriweather" pitchFamily="34" charset="-122"/>
                <a:cs typeface="Merriweather" pitchFamily="34" charset="-120"/>
              </a:rPr>
              <a:t>игра</a:t>
            </a:r>
            <a:r>
              <a:rPr lang="en-US" sz="6000" b="1" dirty="0">
                <a:solidFill>
                  <a:srgbClr val="403C4E"/>
                </a:solidFill>
                <a:latin typeface="Merriweather"/>
                <a:ea typeface="Merriweather" pitchFamily="34" charset="-122"/>
                <a:cs typeface="Merriweather" pitchFamily="34" charset="-120"/>
              </a:rPr>
              <a:t> "Kitty"</a:t>
            </a:r>
            <a:endParaRPr lang="en-US" sz="6000" dirty="0">
              <a:latin typeface="Merriweather"/>
            </a:endParaRPr>
          </a:p>
        </p:txBody>
      </p:sp>
      <p:sp>
        <p:nvSpPr>
          <p:cNvPr id="6" name="Text 2"/>
          <p:cNvSpPr/>
          <p:nvPr/>
        </p:nvSpPr>
        <p:spPr>
          <a:xfrm>
            <a:off x="833199" y="4245031"/>
            <a:ext cx="7477601" cy="2929152"/>
          </a:xfrm>
          <a:prstGeom prst="rect">
            <a:avLst/>
          </a:prstGeom>
          <a:noFill/>
          <a:ln/>
        </p:spPr>
        <p:txBody>
          <a:bodyPr wrap="square" lIns="91440" tIns="45720" rIns="91440" bIns="45720" rtlCol="0" anchor="t"/>
          <a:lstStyle/>
          <a:p>
            <a:pPr>
              <a:lnSpc>
                <a:spcPts val="2799"/>
              </a:lnSpc>
            </a:pPr>
            <a:r>
              <a:rPr lang="en-US" sz="1750" dirty="0">
                <a:solidFill>
                  <a:srgbClr val="403C4E"/>
                </a:solidFill>
                <a:latin typeface="Open Sans"/>
                <a:ea typeface="Open Sans"/>
                <a:cs typeface="Open Sans"/>
              </a:rPr>
              <a:t>Компьютерная игра "Kitty" — </a:t>
            </a:r>
            <a:r>
              <a:rPr lang="en-US" sz="1750" dirty="0" err="1">
                <a:solidFill>
                  <a:srgbClr val="403C4E"/>
                </a:solidFill>
                <a:latin typeface="Open Sans"/>
                <a:ea typeface="Open Sans"/>
                <a:cs typeface="Open Sans"/>
              </a:rPr>
              <a:t>это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увлекательное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приключение</a:t>
            </a:r>
            <a:r>
              <a:rPr lang="en-US" sz="1750" dirty="0">
                <a:solidFill>
                  <a:srgbClr val="403C4E"/>
                </a:solidFill>
                <a:latin typeface="Open Sans"/>
                <a:ea typeface="Open Sans"/>
                <a:cs typeface="Open Sans"/>
              </a:rPr>
              <a:t>, в </a:t>
            </a:r>
            <a:r>
              <a:rPr lang="en-US" sz="1750" dirty="0" err="1">
                <a:solidFill>
                  <a:srgbClr val="403C4E"/>
                </a:solidFill>
                <a:latin typeface="Open Sans"/>
                <a:ea typeface="Open Sans"/>
                <a:cs typeface="Open Sans"/>
              </a:rPr>
              <a:t>котором</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игрок</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берет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себя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роль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очаровательной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кошечки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исследующей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волшебный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мир</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полный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тайн</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загадок</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является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платформером</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аркадой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предлагая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игроку</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уникальный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игровой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опыт</a:t>
            </a:r>
            <a:r>
              <a:rPr lang="en-US" sz="1750" dirty="0">
                <a:solidFill>
                  <a:srgbClr val="403C4E"/>
                </a:solidFill>
                <a:latin typeface="Open Sans"/>
                <a:ea typeface="Open Sans"/>
                <a:cs typeface="Open Sans"/>
              </a:rPr>
              <a:t>. А </a:t>
            </a:r>
            <a:r>
              <a:rPr lang="en-US" sz="1750" dirty="0" err="1">
                <a:solidFill>
                  <a:srgbClr val="403C4E"/>
                </a:solidFill>
                <a:latin typeface="Open Sans"/>
                <a:ea typeface="Open Sans"/>
                <a:cs typeface="Open Sans"/>
              </a:rPr>
              <a:t>также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является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образовательной</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познавательной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ведь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если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ты</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проигрываешь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тебе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высвечивается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интересный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факт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экологию</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или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защиту</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окружающей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природы</a:t>
            </a:r>
            <a:r>
              <a:rPr lang="en-US" sz="1750" dirty="0">
                <a:solidFill>
                  <a:srgbClr val="403C4E"/>
                </a:solidFill>
                <a:latin typeface="Open Sans"/>
                <a:ea typeface="Open Sans"/>
                <a:cs typeface="Open Sans"/>
              </a:rPr>
              <a:t>.</a:t>
            </a:r>
            <a:endParaRPr lang="en-US" sz="1750" dirty="0" err="1"/>
          </a:p>
        </p:txBody>
      </p:sp>
      <p:pic>
        <p:nvPicPr>
          <p:cNvPr id="8" name="Picture 7" descr="A sun in the sky&#10;&#10;Description automatically generated">
            <a:extLst>
              <a:ext uri="{FF2B5EF4-FFF2-40B4-BE49-F238E27FC236}">
                <a16:creationId xmlns:a16="http://schemas.microsoft.com/office/drawing/2014/main" id="{099F6DF3-3F43-0F86-27BD-D4EA6B66CC2B}"/>
              </a:ext>
            </a:extLst>
          </p:cNvPr>
          <p:cNvPicPr>
            <a:picLocks noChangeAspect="1"/>
          </p:cNvPicPr>
          <p:nvPr/>
        </p:nvPicPr>
        <p:blipFill rotWithShape="1">
          <a:blip r:embed="rId5"/>
          <a:srcRect l="5278" t="7537" r="4707" b="10124"/>
          <a:stretch/>
        </p:blipFill>
        <p:spPr>
          <a:xfrm>
            <a:off x="8855774" y="902779"/>
            <a:ext cx="5770217" cy="668996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777002"/>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Цель проекта</a:t>
            </a:r>
            <a:endParaRPr lang="en-US" sz="4374" dirty="0"/>
          </a:p>
        </p:txBody>
      </p:sp>
      <p:sp>
        <p:nvSpPr>
          <p:cNvPr id="6" name="Shape 2"/>
          <p:cNvSpPr/>
          <p:nvPr/>
        </p:nvSpPr>
        <p:spPr>
          <a:xfrm>
            <a:off x="833199" y="1804630"/>
            <a:ext cx="4542115" cy="3774996"/>
          </a:xfrm>
          <a:prstGeom prst="roundRect">
            <a:avLst>
              <a:gd name="adj" fmla="val 2649"/>
            </a:avLst>
          </a:prstGeom>
          <a:solidFill>
            <a:srgbClr val="FFD8CC"/>
          </a:solidFill>
          <a:ln w="7620">
            <a:solidFill>
              <a:srgbClr val="E5BEB2"/>
            </a:solidFill>
            <a:prstDash val="solid"/>
          </a:ln>
        </p:spPr>
      </p:sp>
      <p:sp>
        <p:nvSpPr>
          <p:cNvPr id="7" name="Text 3"/>
          <p:cNvSpPr/>
          <p:nvPr/>
        </p:nvSpPr>
        <p:spPr>
          <a:xfrm>
            <a:off x="1062990" y="2034421"/>
            <a:ext cx="4082534" cy="694373"/>
          </a:xfrm>
          <a:prstGeom prst="rect">
            <a:avLst/>
          </a:prstGeom>
          <a:noFill/>
          <a:ln/>
        </p:spPr>
        <p:txBody>
          <a:bodyPr wrap="squar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Создать интересную и увлекательную игру</a:t>
            </a:r>
            <a:endParaRPr lang="en-US" sz="2187" dirty="0"/>
          </a:p>
        </p:txBody>
      </p:sp>
      <p:sp>
        <p:nvSpPr>
          <p:cNvPr id="8" name="Text 4"/>
          <p:cNvSpPr/>
          <p:nvPr/>
        </p:nvSpPr>
        <p:spPr>
          <a:xfrm>
            <a:off x="1062990" y="2862024"/>
            <a:ext cx="4082534" cy="2487811"/>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Моя цель состоит в том, чтобы разработать компьютерную игру "Kitty", которая будет не только развлекательной, но и сможет заинтересовать игроков своей уникальной концепцией и интересным геймплеем.</a:t>
            </a:r>
            <a:endParaRPr lang="en-US" sz="1750" dirty="0"/>
          </a:p>
        </p:txBody>
      </p:sp>
      <p:sp>
        <p:nvSpPr>
          <p:cNvPr id="9" name="Shape 5"/>
          <p:cNvSpPr/>
          <p:nvPr/>
        </p:nvSpPr>
        <p:spPr>
          <a:xfrm>
            <a:off x="5597485" y="1804630"/>
            <a:ext cx="4542115" cy="3774996"/>
          </a:xfrm>
          <a:prstGeom prst="roundRect">
            <a:avLst>
              <a:gd name="adj" fmla="val 2649"/>
            </a:avLst>
          </a:prstGeom>
          <a:solidFill>
            <a:srgbClr val="FFD8CC"/>
          </a:solidFill>
          <a:ln w="7620">
            <a:solidFill>
              <a:srgbClr val="E5BEB2"/>
            </a:solidFill>
            <a:prstDash val="solid"/>
          </a:ln>
        </p:spPr>
      </p:sp>
      <p:sp>
        <p:nvSpPr>
          <p:cNvPr id="10" name="Text 6"/>
          <p:cNvSpPr/>
          <p:nvPr/>
        </p:nvSpPr>
        <p:spPr>
          <a:xfrm>
            <a:off x="5827276" y="2034421"/>
            <a:ext cx="4082534" cy="694373"/>
          </a:xfrm>
          <a:prstGeom prst="rect">
            <a:avLst/>
          </a:prstGeom>
          <a:noFill/>
          <a:ln/>
        </p:spPr>
        <p:txBody>
          <a:bodyPr wrap="square" rtlCol="0" anchor="t"/>
          <a:lstStyle/>
          <a:p>
            <a:pPr marL="0" indent="0">
              <a:lnSpc>
                <a:spcPts val="2734"/>
              </a:lnSpc>
              <a:buNone/>
            </a:pPr>
            <a:r>
              <a:rPr lang="en-US" sz="2187" b="1" dirty="0">
                <a:solidFill>
                  <a:srgbClr val="403C4E"/>
                </a:solidFill>
                <a:latin typeface="Merriweather" pitchFamily="34" charset="0"/>
                <a:ea typeface="Merriweather" pitchFamily="34" charset="-122"/>
                <a:cs typeface="Merriweather" pitchFamily="34" charset="-120"/>
              </a:rPr>
              <a:t>Расширить свои навыки программирования</a:t>
            </a:r>
            <a:endParaRPr lang="en-US" sz="2187" dirty="0"/>
          </a:p>
        </p:txBody>
      </p:sp>
      <p:sp>
        <p:nvSpPr>
          <p:cNvPr id="11" name="Text 7"/>
          <p:cNvSpPr/>
          <p:nvPr/>
        </p:nvSpPr>
        <p:spPr>
          <a:xfrm>
            <a:off x="5827276" y="2862024"/>
            <a:ext cx="4082534" cy="2132409"/>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Создание этой игры позволит мне углубить свои знания в области программирования, алгоритмики и дизайна, что будет полезно для дальнейшего профессионального развития.</a:t>
            </a:r>
            <a:endParaRPr lang="en-US" sz="1750" dirty="0"/>
          </a:p>
        </p:txBody>
      </p:sp>
      <p:sp>
        <p:nvSpPr>
          <p:cNvPr id="12" name="Shape 8"/>
          <p:cNvSpPr/>
          <p:nvPr/>
        </p:nvSpPr>
        <p:spPr>
          <a:xfrm>
            <a:off x="833199" y="5801797"/>
            <a:ext cx="9306401" cy="1952554"/>
          </a:xfrm>
          <a:prstGeom prst="roundRect">
            <a:avLst>
              <a:gd name="adj" fmla="val 6057"/>
            </a:avLst>
          </a:prstGeom>
          <a:solidFill>
            <a:srgbClr val="FFD8CC"/>
          </a:solidFill>
          <a:ln w="7620">
            <a:solidFill>
              <a:srgbClr val="E5BEB2"/>
            </a:solidFill>
            <a:prstDash val="solid"/>
          </a:ln>
        </p:spPr>
      </p:sp>
      <p:sp>
        <p:nvSpPr>
          <p:cNvPr id="13" name="Text 9"/>
          <p:cNvSpPr/>
          <p:nvPr/>
        </p:nvSpPr>
        <p:spPr>
          <a:xfrm>
            <a:off x="1062990" y="6031587"/>
            <a:ext cx="5293519" cy="347186"/>
          </a:xfrm>
          <a:prstGeom prst="rect">
            <a:avLst/>
          </a:prstGeom>
          <a:noFill/>
          <a:ln/>
        </p:spPr>
        <p:txBody>
          <a:bodyPr wrap="none" lIns="91440" tIns="45720" rIns="91440" bIns="45720" rtlCol="0" anchor="t"/>
          <a:lstStyle/>
          <a:p>
            <a:pPr>
              <a:lnSpc>
                <a:spcPts val="2734"/>
              </a:lnSpc>
            </a:pPr>
            <a:r>
              <a:rPr lang="en-US" sz="2150" b="1" dirty="0" err="1">
                <a:solidFill>
                  <a:srgbClr val="403C4E"/>
                </a:solidFill>
                <a:latin typeface="Merriweather"/>
              </a:rPr>
              <a:t>Донести</a:t>
            </a:r>
            <a:r>
              <a:rPr lang="en-US" sz="2150" b="1" dirty="0">
                <a:solidFill>
                  <a:srgbClr val="403C4E"/>
                </a:solidFill>
                <a:latin typeface="Merriweather"/>
              </a:rPr>
              <a:t> </a:t>
            </a:r>
            <a:r>
              <a:rPr lang="en-US" sz="2150" b="1" dirty="0" err="1">
                <a:solidFill>
                  <a:srgbClr val="403C4E"/>
                </a:solidFill>
                <a:latin typeface="Merriweather"/>
              </a:rPr>
              <a:t>идею</a:t>
            </a:r>
            <a:r>
              <a:rPr lang="en-US" sz="2150" b="1" dirty="0">
                <a:solidFill>
                  <a:srgbClr val="403C4E"/>
                </a:solidFill>
                <a:latin typeface="Merriweather"/>
              </a:rPr>
              <a:t> </a:t>
            </a:r>
            <a:r>
              <a:rPr lang="en-US" sz="2150" b="1" dirty="0" err="1">
                <a:solidFill>
                  <a:srgbClr val="403C4E"/>
                </a:solidFill>
                <a:latin typeface="Merriweather"/>
              </a:rPr>
              <a:t>защиты</a:t>
            </a:r>
            <a:r>
              <a:rPr lang="en-US" sz="2150" b="1" dirty="0">
                <a:solidFill>
                  <a:srgbClr val="403C4E"/>
                </a:solidFill>
                <a:latin typeface="Merriweather"/>
              </a:rPr>
              <a:t> </a:t>
            </a:r>
            <a:r>
              <a:rPr lang="en-US" sz="2150" b="1" dirty="0" err="1">
                <a:solidFill>
                  <a:srgbClr val="403C4E"/>
                </a:solidFill>
                <a:latin typeface="Merriweather"/>
              </a:rPr>
              <a:t>природы</a:t>
            </a:r>
          </a:p>
        </p:txBody>
      </p:sp>
      <p:sp>
        <p:nvSpPr>
          <p:cNvPr id="14" name="Text 10"/>
          <p:cNvSpPr/>
          <p:nvPr/>
        </p:nvSpPr>
        <p:spPr>
          <a:xfrm>
            <a:off x="1062990" y="6502860"/>
            <a:ext cx="8846820" cy="1113139"/>
          </a:xfrm>
          <a:prstGeom prst="rect">
            <a:avLst/>
          </a:prstGeom>
          <a:noFill/>
          <a:ln/>
        </p:spPr>
        <p:txBody>
          <a:bodyPr wrap="square" lIns="91440" tIns="45720" rIns="91440" bIns="45720" rtlCol="0" anchor="t"/>
          <a:lstStyle/>
          <a:p>
            <a:pPr>
              <a:lnSpc>
                <a:spcPts val="2799"/>
              </a:lnSpc>
            </a:pPr>
            <a:r>
              <a:rPr lang="en-US" sz="1750" dirty="0">
                <a:solidFill>
                  <a:srgbClr val="403C4E"/>
                </a:solidFill>
                <a:latin typeface="Open Sans"/>
                <a:ea typeface="Open Sans"/>
                <a:cs typeface="Open Sans"/>
              </a:rPr>
              <a:t>Я </a:t>
            </a:r>
            <a:r>
              <a:rPr lang="en-US" sz="1750" dirty="0" err="1">
                <a:solidFill>
                  <a:srgbClr val="403C4E"/>
                </a:solidFill>
                <a:latin typeface="Open Sans"/>
                <a:ea typeface="Open Sans"/>
                <a:cs typeface="Open Sans"/>
              </a:rPr>
              <a:t>надеюсь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что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моя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"Kitty" </a:t>
            </a:r>
            <a:r>
              <a:rPr lang="en-US" sz="1750" dirty="0" err="1">
                <a:solidFill>
                  <a:srgbClr val="403C4E"/>
                </a:solidFill>
                <a:latin typeface="Open Sans"/>
                <a:ea typeface="Open Sans"/>
                <a:cs typeface="Open Sans"/>
              </a:rPr>
              <a:t>станет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примером</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того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как</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можно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доносить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благие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мысли</a:t>
            </a:r>
            <a:r>
              <a:rPr lang="en-US" sz="1750" dirty="0">
                <a:solidFill>
                  <a:srgbClr val="403C4E"/>
                </a:solidFill>
                <a:latin typeface="Open Sans"/>
                <a:ea typeface="Open Sans"/>
                <a:cs typeface="Open Sans"/>
              </a:rPr>
              <a:t> о </a:t>
            </a:r>
            <a:r>
              <a:rPr lang="en-US" sz="1750" dirty="0" err="1">
                <a:solidFill>
                  <a:srgbClr val="403C4E"/>
                </a:solidFill>
                <a:latin typeface="Open Sans"/>
                <a:ea typeface="Open Sans"/>
                <a:cs typeface="Open Sans"/>
              </a:rPr>
              <a:t>чистоте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природы</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защиты</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экологию</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через</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игры</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влияя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самое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молодое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поколение</a:t>
            </a:r>
            <a:r>
              <a:rPr lang="en-US" sz="1750" dirty="0">
                <a:solidFill>
                  <a:srgbClr val="403C4E"/>
                </a:solidFill>
                <a:latin typeface="Open Sans"/>
                <a:ea typeface="Open Sans"/>
                <a:cs typeface="Open Sans"/>
              </a:rPr>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24055" y="1363004"/>
            <a:ext cx="5901452"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Актуальность игры</a:t>
            </a:r>
            <a:endParaRPr lang="en-US" sz="4374" dirty="0"/>
          </a:p>
        </p:txBody>
      </p:sp>
      <p:sp>
        <p:nvSpPr>
          <p:cNvPr id="6" name="Text 2"/>
          <p:cNvSpPr/>
          <p:nvPr/>
        </p:nvSpPr>
        <p:spPr>
          <a:xfrm>
            <a:off x="822841" y="2847832"/>
            <a:ext cx="7478816"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03C4E"/>
                </a:solidFill>
                <a:latin typeface="Open Sans" pitchFamily="34" charset="0"/>
                <a:ea typeface="Open Sans" pitchFamily="34" charset="-122"/>
                <a:cs typeface="Open Sans" pitchFamily="34" charset="-120"/>
              </a:rPr>
              <a:t>Современные дети и подростки все больше времени проводят за играми на компьютерах, планшетах и смартфонах.</a:t>
            </a:r>
            <a:endParaRPr lang="en-US" sz="1750" dirty="0"/>
          </a:p>
        </p:txBody>
      </p:sp>
      <p:sp>
        <p:nvSpPr>
          <p:cNvPr id="7" name="Text 3"/>
          <p:cNvSpPr/>
          <p:nvPr/>
        </p:nvSpPr>
        <p:spPr>
          <a:xfrm>
            <a:off x="822841" y="3976640"/>
            <a:ext cx="7478816"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03C4E"/>
                </a:solidFill>
                <a:latin typeface="Open Sans" pitchFamily="34" charset="0"/>
                <a:ea typeface="Open Sans" pitchFamily="34" charset="-122"/>
                <a:cs typeface="Open Sans" pitchFamily="34" charset="-120"/>
              </a:rPr>
              <a:t>Популярность игр с милыми персонажами, такими как котики, делает их более привлекательными для молодой аудитории.</a:t>
            </a:r>
            <a:endParaRPr lang="en-US" sz="1750" dirty="0"/>
          </a:p>
        </p:txBody>
      </p:sp>
      <p:sp>
        <p:nvSpPr>
          <p:cNvPr id="8" name="Text 4"/>
          <p:cNvSpPr/>
          <p:nvPr/>
        </p:nvSpPr>
        <p:spPr>
          <a:xfrm>
            <a:off x="822841" y="5068872"/>
            <a:ext cx="7652552" cy="1066205"/>
          </a:xfrm>
          <a:prstGeom prst="rect">
            <a:avLst/>
          </a:prstGeom>
          <a:noFill/>
          <a:ln/>
        </p:spPr>
        <p:txBody>
          <a:bodyPr wrap="square" rtlCol="0" anchor="t"/>
          <a:lstStyle/>
          <a:p>
            <a:pPr marL="342900" indent="-342900" algn="l">
              <a:lnSpc>
                <a:spcPts val="2799"/>
              </a:lnSpc>
              <a:buSzPct val="100000"/>
              <a:buChar char="•"/>
            </a:pPr>
            <a:r>
              <a:rPr lang="en-US" sz="1750" dirty="0">
                <a:solidFill>
                  <a:srgbClr val="403C4E"/>
                </a:solidFill>
                <a:latin typeface="Open Sans" pitchFamily="34" charset="0"/>
                <a:ea typeface="Open Sans" pitchFamily="34" charset="-122"/>
                <a:cs typeface="Open Sans" pitchFamily="34" charset="-120"/>
              </a:rPr>
              <a:t>Игра "Kitty" поможет детям и подросткам развить такие важные навыки, как логическое мышление, внимательность, координацию движений и мелкую моторику.</a:t>
            </a:r>
            <a:endParaRPr lang="en-US" sz="1750" dirty="0"/>
          </a:p>
        </p:txBody>
      </p:sp>
      <p:sp>
        <p:nvSpPr>
          <p:cNvPr id="10" name="Text 3">
            <a:extLst>
              <a:ext uri="{FF2B5EF4-FFF2-40B4-BE49-F238E27FC236}">
                <a16:creationId xmlns:a16="http://schemas.microsoft.com/office/drawing/2014/main" id="{F8F0BF0E-EDFA-2D5A-1FE1-0280F698E6B0}"/>
              </a:ext>
            </a:extLst>
          </p:cNvPr>
          <p:cNvSpPr/>
          <p:nvPr/>
        </p:nvSpPr>
        <p:spPr>
          <a:xfrm>
            <a:off x="822841" y="6399800"/>
            <a:ext cx="7122200" cy="1506331"/>
          </a:xfrm>
          <a:prstGeom prst="rect">
            <a:avLst/>
          </a:prstGeom>
          <a:noFill/>
          <a:ln/>
        </p:spPr>
        <p:txBody>
          <a:bodyPr wrap="square" lIns="91440" tIns="45720" rIns="91440" bIns="45720" rtlCol="0" anchor="t"/>
          <a:lstStyle/>
          <a:p>
            <a:pPr marL="342900" indent="-342900">
              <a:lnSpc>
                <a:spcPts val="2799"/>
              </a:lnSpc>
              <a:buSzPct val="100000"/>
              <a:buChar char="•"/>
            </a:pP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несет</a:t>
            </a:r>
            <a:r>
              <a:rPr lang="en-US" sz="1750" dirty="0">
                <a:solidFill>
                  <a:srgbClr val="403C4E"/>
                </a:solidFill>
                <a:latin typeface="Open Sans"/>
                <a:ea typeface="Open Sans"/>
                <a:cs typeface="Open Sans"/>
              </a:rPr>
              <a:t> в </a:t>
            </a:r>
            <a:r>
              <a:rPr lang="en-US" sz="1750" dirty="0" err="1">
                <a:solidFill>
                  <a:srgbClr val="403C4E"/>
                </a:solidFill>
                <a:latin typeface="Open Sans"/>
                <a:ea typeface="Open Sans"/>
                <a:cs typeface="Open Sans"/>
              </a:rPr>
              <a:t>себе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более</a:t>
            </a:r>
            <a:r>
              <a:rPr lang="en-US" sz="1750" dirty="0">
                <a:solidFill>
                  <a:srgbClr val="403C4E"/>
                </a:solidFill>
                <a:latin typeface="Open Sans"/>
                <a:ea typeface="Open Sans"/>
                <a:cs typeface="Open Sans"/>
              </a:rPr>
              <a:t> 50 </a:t>
            </a:r>
            <a:r>
              <a:rPr lang="en-US" sz="1750" dirty="0" err="1">
                <a:solidFill>
                  <a:srgbClr val="403C4E"/>
                </a:solidFill>
                <a:latin typeface="Open Sans"/>
                <a:ea typeface="Open Sans"/>
                <a:cs typeface="Open Sans"/>
              </a:rPr>
              <a:t>интересных</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фактов</a:t>
            </a:r>
            <a:r>
              <a:rPr lang="en-US" sz="1750" dirty="0">
                <a:solidFill>
                  <a:srgbClr val="403C4E"/>
                </a:solidFill>
                <a:latin typeface="Open Sans"/>
                <a:ea typeface="Open Sans"/>
                <a:cs typeface="Open Sans"/>
              </a:rPr>
              <a:t> о </a:t>
            </a:r>
            <a:r>
              <a:rPr lang="en-US" sz="1750" dirty="0" err="1">
                <a:solidFill>
                  <a:srgbClr val="403C4E"/>
                </a:solidFill>
                <a:latin typeface="Open Sans"/>
                <a:ea typeface="Open Sans"/>
                <a:cs typeface="Open Sans"/>
              </a:rPr>
              <a:t>природе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которые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могут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подтолкнуть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аудиторию</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хорошие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поступки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отношению</a:t>
            </a:r>
            <a:r>
              <a:rPr lang="en-US" sz="1750" dirty="0">
                <a:solidFill>
                  <a:srgbClr val="403C4E"/>
                </a:solidFill>
                <a:latin typeface="Open Sans"/>
                <a:ea typeface="Open Sans"/>
                <a:cs typeface="Open Sans"/>
              </a:rPr>
              <a:t> к </a:t>
            </a:r>
            <a:r>
              <a:rPr lang="en-US" sz="1750" dirty="0" err="1">
                <a:solidFill>
                  <a:srgbClr val="403C4E"/>
                </a:solidFill>
                <a:latin typeface="Open Sans"/>
                <a:ea typeface="Open Sans"/>
                <a:cs typeface="Open Sans"/>
              </a:rPr>
              <a:t>окружаюшему</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миру</a:t>
            </a:r>
            <a:r>
              <a:rPr lang="en-US" sz="1750" dirty="0">
                <a:solidFill>
                  <a:srgbClr val="403C4E"/>
                </a:solidFill>
                <a:latin typeface="Open Sans"/>
                <a:ea typeface="Open Sans"/>
                <a:cs typeface="Open Sans"/>
              </a:rPr>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5" name="Text 1"/>
          <p:cNvSpPr/>
          <p:nvPr/>
        </p:nvSpPr>
        <p:spPr>
          <a:xfrm>
            <a:off x="833199" y="1364599"/>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Моя игра</a:t>
            </a:r>
            <a:endParaRPr lang="en-US" sz="4374" dirty="0"/>
          </a:p>
        </p:txBody>
      </p:sp>
      <p:sp>
        <p:nvSpPr>
          <p:cNvPr id="6" name="Text 2"/>
          <p:cNvSpPr/>
          <p:nvPr/>
        </p:nvSpPr>
        <p:spPr>
          <a:xfrm>
            <a:off x="833199" y="2602540"/>
            <a:ext cx="7477601" cy="1777008"/>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В качестве своего школьного проекта я разработал компьютерную игру под названием "Kitty". Это увлекательная и простая в управлении игра, где игрок управляет забавной кошкой, которая должна собирать бонусы, уворачиваться от препятствий и достигать как можно большего результата.</a:t>
            </a:r>
            <a:endParaRPr lang="en-US" sz="1750" dirty="0"/>
          </a:p>
        </p:txBody>
      </p:sp>
      <p:sp>
        <p:nvSpPr>
          <p:cNvPr id="7" name="Text 3"/>
          <p:cNvSpPr/>
          <p:nvPr/>
        </p:nvSpPr>
        <p:spPr>
          <a:xfrm>
            <a:off x="833199" y="4574596"/>
            <a:ext cx="7477601" cy="2948654"/>
          </a:xfrm>
          <a:prstGeom prst="rect">
            <a:avLst/>
          </a:prstGeom>
          <a:noFill/>
          <a:ln/>
        </p:spPr>
        <p:txBody>
          <a:bodyPr wrap="square" lIns="91440" tIns="45720" rIns="91440" bIns="45720" rtlCol="0" anchor="t"/>
          <a:lstStyle/>
          <a:p>
            <a:pPr>
              <a:lnSpc>
                <a:spcPts val="2799"/>
              </a:lnSpc>
            </a:pPr>
            <a:r>
              <a:rPr lang="en-US" sz="1750" dirty="0" err="1">
                <a:solidFill>
                  <a:srgbClr val="403C4E"/>
                </a:solidFill>
                <a:latin typeface="Open Sans"/>
                <a:ea typeface="Open Sans"/>
                <a:cs typeface="Open Sans"/>
              </a:rPr>
              <a:t>Основная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цель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игры</a:t>
            </a:r>
            <a:r>
              <a:rPr lang="en-US" sz="1750" dirty="0">
                <a:solidFill>
                  <a:srgbClr val="403C4E"/>
                </a:solidFill>
                <a:latin typeface="Open Sans"/>
                <a:ea typeface="Open Sans"/>
                <a:cs typeface="Open Sans"/>
              </a:rPr>
              <a:t> - </a:t>
            </a:r>
            <a:r>
              <a:rPr lang="en-US" sz="1750" dirty="0" err="1">
                <a:solidFill>
                  <a:srgbClr val="403C4E"/>
                </a:solidFill>
                <a:latin typeface="Open Sans"/>
                <a:ea typeface="Open Sans"/>
                <a:cs typeface="Open Sans"/>
              </a:rPr>
              <a:t>помочь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кошке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добраться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до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конца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уровня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этом</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набирая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как</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можно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больше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очков</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содержит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множество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интересных</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механик</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которые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делают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её</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захватывающей</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затягивающей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Также</a:t>
            </a:r>
            <a:r>
              <a:rPr lang="en-US" sz="1750" dirty="0">
                <a:solidFill>
                  <a:srgbClr val="403C4E"/>
                </a:solidFill>
                <a:latin typeface="Open Sans"/>
                <a:ea typeface="Open Sans"/>
                <a:cs typeface="Open Sans"/>
              </a:rPr>
              <a:t> в </a:t>
            </a:r>
            <a:r>
              <a:rPr lang="en-US" sz="1750" dirty="0" err="1">
                <a:solidFill>
                  <a:srgbClr val="403C4E"/>
                </a:solidFill>
                <a:latin typeface="Open Sans"/>
                <a:ea typeface="Open Sans"/>
                <a:cs typeface="Open Sans"/>
              </a:rPr>
              <a:t>игре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есть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глубинный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посыл</a:t>
            </a:r>
            <a:r>
              <a:rPr lang="en-US" sz="1750" dirty="0">
                <a:solidFill>
                  <a:srgbClr val="403C4E"/>
                </a:solidFill>
                <a:latin typeface="Open Sans"/>
                <a:ea typeface="Open Sans"/>
                <a:cs typeface="Open Sans"/>
              </a:rPr>
              <a:t> - </a:t>
            </a:r>
            <a:r>
              <a:rPr lang="en-US" sz="1750" dirty="0" err="1">
                <a:solidFill>
                  <a:srgbClr val="403C4E"/>
                </a:solidFill>
                <a:latin typeface="Open Sans"/>
                <a:ea typeface="Open Sans"/>
                <a:cs typeface="Open Sans"/>
              </a:rPr>
              <a:t>факты</a:t>
            </a:r>
            <a:r>
              <a:rPr lang="en-US" sz="1750" dirty="0">
                <a:solidFill>
                  <a:srgbClr val="403C4E"/>
                </a:solidFill>
                <a:latin typeface="Open Sans"/>
                <a:ea typeface="Open Sans"/>
                <a:cs typeface="Open Sans"/>
              </a:rPr>
              <a:t> о </a:t>
            </a:r>
            <a:r>
              <a:rPr lang="en-US" sz="1750" dirty="0" err="1">
                <a:solidFill>
                  <a:srgbClr val="403C4E"/>
                </a:solidFill>
                <a:latin typeface="Open Sans"/>
                <a:ea typeface="Open Sans"/>
                <a:cs typeface="Open Sans"/>
              </a:rPr>
              <a:t>экологии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Данная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затягивает</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тебе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хочется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продолжать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играть</a:t>
            </a:r>
            <a:r>
              <a:rPr lang="en-US" sz="1750" dirty="0">
                <a:solidFill>
                  <a:srgbClr val="403C4E"/>
                </a:solidFill>
                <a:latin typeface="Open Sans"/>
                <a:ea typeface="Open Sans"/>
                <a:cs typeface="Open Sans"/>
              </a:rPr>
              <a:t>, а </a:t>
            </a:r>
            <a:r>
              <a:rPr lang="en-US" sz="1750" dirty="0" err="1">
                <a:solidFill>
                  <a:srgbClr val="403C4E"/>
                </a:solidFill>
                <a:latin typeface="Open Sans"/>
                <a:ea typeface="Open Sans"/>
                <a:cs typeface="Open Sans"/>
              </a:rPr>
              <a:t>каждое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поражение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ты</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читаешь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интересные</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новые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факты</a:t>
            </a:r>
            <a:r>
              <a:rPr lang="en-US" sz="1750" dirty="0">
                <a:solidFill>
                  <a:srgbClr val="403C4E"/>
                </a:solidFill>
                <a:latin typeface="Open Sans"/>
                <a:ea typeface="Open Sans"/>
                <a:cs typeface="Open Sans"/>
              </a:rPr>
              <a:t>, в </a:t>
            </a:r>
            <a:r>
              <a:rPr lang="en-US" sz="1750" dirty="0" err="1">
                <a:solidFill>
                  <a:srgbClr val="403C4E"/>
                </a:solidFill>
                <a:latin typeface="Open Sans"/>
                <a:ea typeface="Open Sans"/>
                <a:cs typeface="Open Sans"/>
              </a:rPr>
              <a:t>игре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настолько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много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фактов</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что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надо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потратить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очень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много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времени</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чтобы</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встретить</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повторяющиеся</a:t>
            </a:r>
            <a:r>
              <a:rPr lang="en-US" sz="1750" dirty="0">
                <a:solidFill>
                  <a:srgbClr val="403C4E"/>
                </a:solidFill>
                <a:latin typeface="Open Sans"/>
                <a:ea typeface="Open Sans"/>
                <a:cs typeface="Open Sans"/>
              </a:rPr>
              <a:t>.</a:t>
            </a:r>
          </a:p>
        </p:txBody>
      </p:sp>
      <p:pic>
        <p:nvPicPr>
          <p:cNvPr id="9" name="Picture 8" descr="A cartoon of a cat&#10;&#10;Description automatically generated">
            <a:extLst>
              <a:ext uri="{FF2B5EF4-FFF2-40B4-BE49-F238E27FC236}">
                <a16:creationId xmlns:a16="http://schemas.microsoft.com/office/drawing/2014/main" id="{C67C7D40-13AC-4082-FE88-7B3B15ADC58D}"/>
              </a:ext>
            </a:extLst>
          </p:cNvPr>
          <p:cNvPicPr>
            <a:picLocks noChangeAspect="1"/>
          </p:cNvPicPr>
          <p:nvPr/>
        </p:nvPicPr>
        <p:blipFill>
          <a:blip r:embed="rId4"/>
          <a:stretch>
            <a:fillRect/>
          </a:stretch>
        </p:blipFill>
        <p:spPr>
          <a:xfrm>
            <a:off x="7919847" y="696087"/>
            <a:ext cx="6800850" cy="682828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037993" y="1139428"/>
            <a:ext cx="5554980"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Pygame</a:t>
            </a:r>
            <a:endParaRPr lang="en-US" sz="4374" dirty="0"/>
          </a:p>
        </p:txBody>
      </p:sp>
      <p:pic>
        <p:nvPicPr>
          <p:cNvPr id="5" name="Image 1" descr="preencoded.png"/>
          <p:cNvPicPr>
            <a:picLocks noChangeAspect="1"/>
          </p:cNvPicPr>
          <p:nvPr/>
        </p:nvPicPr>
        <p:blipFill>
          <a:blip r:embed="rId4"/>
          <a:stretch>
            <a:fillRect/>
          </a:stretch>
        </p:blipFill>
        <p:spPr>
          <a:xfrm>
            <a:off x="2037993" y="2278142"/>
            <a:ext cx="555427" cy="555427"/>
          </a:xfrm>
          <a:prstGeom prst="rect">
            <a:avLst/>
          </a:prstGeom>
        </p:spPr>
      </p:pic>
      <p:sp>
        <p:nvSpPr>
          <p:cNvPr id="6" name="Text 2"/>
          <p:cNvSpPr/>
          <p:nvPr/>
        </p:nvSpPr>
        <p:spPr>
          <a:xfrm>
            <a:off x="2037993" y="3055739"/>
            <a:ext cx="2388632"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Язык Python</a:t>
            </a:r>
            <a:endParaRPr lang="en-US" sz="2187" dirty="0"/>
          </a:p>
        </p:txBody>
      </p:sp>
      <p:sp>
        <p:nvSpPr>
          <p:cNvPr id="7" name="Text 3"/>
          <p:cNvSpPr/>
          <p:nvPr/>
        </p:nvSpPr>
        <p:spPr>
          <a:xfrm>
            <a:off x="2037993" y="3536156"/>
            <a:ext cx="2388632" cy="3554016"/>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Pygame построен на языке программирования Python, который отличается простотой синтаксиса и широкими возможностями для разработки игр.</a:t>
            </a:r>
            <a:endParaRPr lang="en-US" sz="1750" dirty="0"/>
          </a:p>
        </p:txBody>
      </p:sp>
      <p:pic>
        <p:nvPicPr>
          <p:cNvPr id="8" name="Image 2" descr="preencoded.png"/>
          <p:cNvPicPr>
            <a:picLocks noChangeAspect="1"/>
          </p:cNvPicPr>
          <p:nvPr/>
        </p:nvPicPr>
        <p:blipFill>
          <a:blip r:embed="rId5"/>
          <a:stretch>
            <a:fillRect/>
          </a:stretch>
        </p:blipFill>
        <p:spPr>
          <a:xfrm>
            <a:off x="4759881" y="2278142"/>
            <a:ext cx="555427" cy="555427"/>
          </a:xfrm>
          <a:prstGeom prst="rect">
            <a:avLst/>
          </a:prstGeom>
        </p:spPr>
      </p:pic>
      <p:sp>
        <p:nvSpPr>
          <p:cNvPr id="9" name="Text 4"/>
          <p:cNvSpPr/>
          <p:nvPr/>
        </p:nvSpPr>
        <p:spPr>
          <a:xfrm>
            <a:off x="4759881" y="3055739"/>
            <a:ext cx="2388632" cy="347186"/>
          </a:xfrm>
          <a:prstGeom prst="rect">
            <a:avLst/>
          </a:prstGeom>
          <a:noFill/>
          <a:ln/>
        </p:spPr>
        <p:txBody>
          <a:bodyPr wrap="non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Разработка игр</a:t>
            </a:r>
            <a:endParaRPr lang="en-US" sz="2187" dirty="0"/>
          </a:p>
        </p:txBody>
      </p:sp>
      <p:sp>
        <p:nvSpPr>
          <p:cNvPr id="10" name="Text 5"/>
          <p:cNvSpPr/>
          <p:nvPr/>
        </p:nvSpPr>
        <p:spPr>
          <a:xfrm>
            <a:off x="4759881" y="3536156"/>
            <a:ext cx="2388632" cy="2843213"/>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Pygame предоставляет набор модулей, которые позволяют создавать 2D-игры, включая функции для работы с графикой, звуком и управлением.</a:t>
            </a:r>
            <a:endParaRPr lang="en-US" sz="1750" dirty="0"/>
          </a:p>
        </p:txBody>
      </p:sp>
      <p:pic>
        <p:nvPicPr>
          <p:cNvPr id="11" name="Image 3" descr="preencoded.png"/>
          <p:cNvPicPr>
            <a:picLocks noChangeAspect="1"/>
          </p:cNvPicPr>
          <p:nvPr/>
        </p:nvPicPr>
        <p:blipFill>
          <a:blip r:embed="rId6"/>
          <a:stretch>
            <a:fillRect/>
          </a:stretch>
        </p:blipFill>
        <p:spPr>
          <a:xfrm>
            <a:off x="7481768" y="2278142"/>
            <a:ext cx="555427" cy="555427"/>
          </a:xfrm>
          <a:prstGeom prst="rect">
            <a:avLst/>
          </a:prstGeom>
        </p:spPr>
      </p:pic>
      <p:sp>
        <p:nvSpPr>
          <p:cNvPr id="12" name="Text 6"/>
          <p:cNvSpPr/>
          <p:nvPr/>
        </p:nvSpPr>
        <p:spPr>
          <a:xfrm>
            <a:off x="7481768" y="3055739"/>
            <a:ext cx="2388632"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Открытый исходный код</a:t>
            </a:r>
            <a:endParaRPr lang="en-US" sz="2187" dirty="0"/>
          </a:p>
        </p:txBody>
      </p:sp>
      <p:sp>
        <p:nvSpPr>
          <p:cNvPr id="13" name="Text 7"/>
          <p:cNvSpPr/>
          <p:nvPr/>
        </p:nvSpPr>
        <p:spPr>
          <a:xfrm>
            <a:off x="7481768" y="3883343"/>
            <a:ext cx="2388632" cy="2487811"/>
          </a:xfrm>
          <a:prstGeom prst="rect">
            <a:avLst/>
          </a:prstGeom>
          <a:noFill/>
          <a:ln/>
        </p:spPr>
        <p:txBody>
          <a:bodyPr wrap="square" lIns="91440" tIns="45720" rIns="91440" bIns="45720" rtlCol="0" anchor="t"/>
          <a:lstStyle/>
          <a:p>
            <a:pPr>
              <a:lnSpc>
                <a:spcPts val="2799"/>
              </a:lnSpc>
            </a:pPr>
            <a:r>
              <a:rPr lang="en-US" sz="1750" dirty="0" err="1">
                <a:solidFill>
                  <a:srgbClr val="403C4E"/>
                </a:solidFill>
                <a:latin typeface="Open Sans"/>
                <a:ea typeface="Open Sans"/>
                <a:cs typeface="Open Sans"/>
              </a:rPr>
              <a:t>Pygame</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является</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бесплатной</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открытой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программной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библиотекой</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что</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упрощает</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ее</a:t>
            </a:r>
            <a:r>
              <a:rPr lang="en-US" sz="1750" dirty="0">
                <a:solidFill>
                  <a:srgbClr val="403C4E"/>
                </a:solidFill>
                <a:latin typeface="Open Sans"/>
                <a:ea typeface="Open Sans"/>
                <a:cs typeface="Open Sans"/>
              </a:rPr>
              <a:t> </a:t>
            </a:r>
            <a:r>
              <a:rPr lang="en-US" sz="1750" dirty="0" err="1">
                <a:solidFill>
                  <a:srgbClr val="403C4E"/>
                </a:solidFill>
                <a:latin typeface="Open Sans"/>
                <a:ea typeface="Open Sans"/>
                <a:cs typeface="Open Sans"/>
              </a:rPr>
              <a:t>использование</a:t>
            </a:r>
            <a:r>
              <a:rPr lang="en-US" sz="1750" dirty="0">
                <a:solidFill>
                  <a:srgbClr val="403C4E"/>
                </a:solidFill>
                <a:latin typeface="Open Sans"/>
                <a:ea typeface="Open Sans"/>
                <a:cs typeface="Open Sans"/>
              </a:rPr>
              <a:t> и </a:t>
            </a:r>
            <a:r>
              <a:rPr lang="en-US" sz="1750" dirty="0" err="1">
                <a:solidFill>
                  <a:srgbClr val="403C4E"/>
                </a:solidFill>
                <a:latin typeface="Open Sans"/>
                <a:ea typeface="Open Sans"/>
                <a:cs typeface="Open Sans"/>
              </a:rPr>
              <a:t>дал</a:t>
            </a:r>
            <a:r>
              <a:rPr lang="en-US" dirty="0" err="1">
                <a:solidFill>
                  <a:srgbClr val="403C4E"/>
                </a:solidFill>
                <a:ea typeface="+mn-lt"/>
                <a:cs typeface="+mn-lt"/>
              </a:rPr>
              <a:t>ьнейшее</a:t>
            </a:r>
            <a:r>
              <a:rPr lang="en-US" dirty="0">
                <a:solidFill>
                  <a:srgbClr val="403C4E"/>
                </a:solidFill>
                <a:ea typeface="+mn-lt"/>
                <a:cs typeface="+mn-lt"/>
              </a:rPr>
              <a:t> </a:t>
            </a:r>
            <a:r>
              <a:rPr lang="en-US" dirty="0" err="1">
                <a:solidFill>
                  <a:srgbClr val="403C4E"/>
                </a:solidFill>
                <a:ea typeface="+mn-lt"/>
                <a:cs typeface="+mn-lt"/>
              </a:rPr>
              <a:t>развитие</a:t>
            </a:r>
            <a:endParaRPr lang="en-US" sz="1750" dirty="0" err="1"/>
          </a:p>
        </p:txBody>
      </p:sp>
      <p:sp>
        <p:nvSpPr>
          <p:cNvPr id="14" name="Text 8"/>
          <p:cNvSpPr/>
          <p:nvPr/>
        </p:nvSpPr>
        <p:spPr>
          <a:xfrm>
            <a:off x="7481768" y="6723840"/>
            <a:ext cx="2388632" cy="355402"/>
          </a:xfrm>
          <a:prstGeom prst="rect">
            <a:avLst/>
          </a:prstGeom>
          <a:noFill/>
          <a:ln/>
        </p:spPr>
        <p:txBody>
          <a:bodyPr wrap="none" lIns="91440" tIns="45720" rIns="91440" bIns="45720" rtlCol="0" anchor="t"/>
          <a:lstStyle/>
          <a:p>
            <a:pPr marL="0" indent="0" algn="l">
              <a:lnSpc>
                <a:spcPts val="2799"/>
              </a:lnSpc>
              <a:buNone/>
            </a:pPr>
            <a:endParaRPr lang="en-US" sz="1750" dirty="0">
              <a:solidFill>
                <a:srgbClr val="403C4E"/>
              </a:solidFill>
              <a:latin typeface="Open Sans"/>
              <a:ea typeface="Open Sans"/>
              <a:cs typeface="Open Sans"/>
            </a:endParaRPr>
          </a:p>
        </p:txBody>
      </p:sp>
      <p:pic>
        <p:nvPicPr>
          <p:cNvPr id="15" name="Image 4" descr="preencoded.png"/>
          <p:cNvPicPr>
            <a:picLocks noChangeAspect="1"/>
          </p:cNvPicPr>
          <p:nvPr/>
        </p:nvPicPr>
        <p:blipFill>
          <a:blip r:embed="rId7"/>
          <a:stretch>
            <a:fillRect/>
          </a:stretch>
        </p:blipFill>
        <p:spPr>
          <a:xfrm>
            <a:off x="10203656" y="2278142"/>
            <a:ext cx="555427" cy="555427"/>
          </a:xfrm>
          <a:prstGeom prst="rect">
            <a:avLst/>
          </a:prstGeom>
        </p:spPr>
      </p:pic>
      <p:sp>
        <p:nvSpPr>
          <p:cNvPr id="16" name="Text 9"/>
          <p:cNvSpPr/>
          <p:nvPr/>
        </p:nvSpPr>
        <p:spPr>
          <a:xfrm>
            <a:off x="10203656" y="3055739"/>
            <a:ext cx="2388751" cy="694373"/>
          </a:xfrm>
          <a:prstGeom prst="rect">
            <a:avLst/>
          </a:prstGeom>
          <a:noFill/>
          <a:ln/>
        </p:spPr>
        <p:txBody>
          <a:bodyPr wrap="square" rtlCol="0" anchor="t"/>
          <a:lstStyle/>
          <a:p>
            <a:pPr marL="0" indent="0" algn="l">
              <a:lnSpc>
                <a:spcPts val="2734"/>
              </a:lnSpc>
              <a:buNone/>
            </a:pPr>
            <a:r>
              <a:rPr lang="en-US" sz="2187" b="1" dirty="0">
                <a:solidFill>
                  <a:srgbClr val="403C4E"/>
                </a:solidFill>
                <a:latin typeface="Merriweather" pitchFamily="34" charset="0"/>
                <a:ea typeface="Merriweather" pitchFamily="34" charset="-122"/>
                <a:cs typeface="Merriweather" pitchFamily="34" charset="-120"/>
              </a:rPr>
              <a:t>Кроссплатформенность</a:t>
            </a:r>
            <a:endParaRPr lang="en-US" sz="2187" dirty="0"/>
          </a:p>
        </p:txBody>
      </p:sp>
      <p:sp>
        <p:nvSpPr>
          <p:cNvPr id="17" name="Text 10"/>
          <p:cNvSpPr/>
          <p:nvPr/>
        </p:nvSpPr>
        <p:spPr>
          <a:xfrm>
            <a:off x="10203656" y="3883343"/>
            <a:ext cx="2388751" cy="2487811"/>
          </a:xfrm>
          <a:prstGeom prst="rect">
            <a:avLst/>
          </a:prstGeom>
          <a:noFill/>
          <a:ln/>
        </p:spPr>
        <p:txBody>
          <a:bodyPr wrap="square" rtlCol="0" anchor="t"/>
          <a:lstStyle/>
          <a:p>
            <a:pPr marL="0" indent="0" algn="l">
              <a:lnSpc>
                <a:spcPts val="2799"/>
              </a:lnSpc>
              <a:buNone/>
            </a:pPr>
            <a:r>
              <a:rPr lang="en-US" sz="1750" dirty="0">
                <a:solidFill>
                  <a:srgbClr val="403C4E"/>
                </a:solidFill>
                <a:latin typeface="Open Sans" pitchFamily="34" charset="0"/>
                <a:ea typeface="Open Sans" pitchFamily="34" charset="-122"/>
                <a:cs typeface="Open Sans" pitchFamily="34" charset="-120"/>
              </a:rPr>
              <a:t>Pygame совместим с различными операционными системами, что позволяет создавать игры, работающие на разных платформах.</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343620"/>
            <a:ext cx="6825139" cy="694373"/>
          </a:xfrm>
          <a:prstGeom prst="rect">
            <a:avLst/>
          </a:prstGeom>
          <a:noFill/>
          <a:ln/>
        </p:spPr>
        <p:txBody>
          <a:bodyPr wrap="none" rtlCol="0" anchor="t"/>
          <a:lstStyle/>
          <a:p>
            <a:pPr marL="0" indent="0">
              <a:lnSpc>
                <a:spcPts val="5468"/>
              </a:lnSpc>
              <a:buNone/>
            </a:pPr>
            <a:r>
              <a:rPr lang="en-US" sz="4374" b="1" dirty="0">
                <a:solidFill>
                  <a:srgbClr val="403C4E"/>
                </a:solidFill>
                <a:latin typeface="Merriweather" pitchFamily="34" charset="0"/>
                <a:ea typeface="Merriweather" pitchFamily="34" charset="-122"/>
                <a:cs typeface="Merriweather" pitchFamily="34" charset="-120"/>
              </a:rPr>
              <a:t>Геймплей и механики</a:t>
            </a:r>
            <a:endParaRPr lang="en-US" sz="4374" dirty="0"/>
          </a:p>
        </p:txBody>
      </p:sp>
      <p:sp>
        <p:nvSpPr>
          <p:cNvPr id="6" name="Text 2"/>
          <p:cNvSpPr/>
          <p:nvPr/>
        </p:nvSpPr>
        <p:spPr>
          <a:xfrm>
            <a:off x="833199" y="2371249"/>
            <a:ext cx="7477601" cy="1777008"/>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Игра "Kitty" построена на простых и интуитивно понятных механиках. Игрок управляет милой кошечкой, которая бегает по облакам, стараясь подняться как можно выше. Игровой процесс захватывающий и динамичный, одновременно с этим расслабляющий и спокойный.</a:t>
            </a:r>
            <a:endParaRPr lang="en-US" sz="1750" dirty="0"/>
          </a:p>
        </p:txBody>
      </p:sp>
      <p:sp>
        <p:nvSpPr>
          <p:cNvPr id="7" name="Text 3"/>
          <p:cNvSpPr/>
          <p:nvPr/>
        </p:nvSpPr>
        <p:spPr>
          <a:xfrm>
            <a:off x="833199" y="4398169"/>
            <a:ext cx="7477601" cy="2487811"/>
          </a:xfrm>
          <a:prstGeom prst="rect">
            <a:avLst/>
          </a:prstGeom>
          <a:noFill/>
          <a:ln/>
        </p:spPr>
        <p:txBody>
          <a:bodyPr wrap="square" rtlCol="0" anchor="t"/>
          <a:lstStyle/>
          <a:p>
            <a:pPr marL="0" indent="0">
              <a:lnSpc>
                <a:spcPts val="2799"/>
              </a:lnSpc>
              <a:buNone/>
            </a:pPr>
            <a:r>
              <a:rPr lang="en-US" sz="1750" dirty="0">
                <a:solidFill>
                  <a:srgbClr val="403C4E"/>
                </a:solidFill>
                <a:latin typeface="Open Sans" pitchFamily="34" charset="0"/>
                <a:ea typeface="Open Sans" pitchFamily="34" charset="-122"/>
                <a:cs typeface="Open Sans" pitchFamily="34" charset="-120"/>
              </a:rPr>
              <a:t>Основные игровые механики включают в себя прыжки и ловкое маневрирование.  Кошечка может совершать небольшие прыжки между платформами, а также более высокие прыжки, чтобы преодолевать препятствия. Игрок должен использовать эти механики для быстрого перемещения. Каждый прыжок игрок получает по одному очку, как только он наберет 15 очков подряд без падений - он выигрывает.</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091214" y="606028"/>
            <a:ext cx="6097072" cy="687348"/>
          </a:xfrm>
          <a:prstGeom prst="rect">
            <a:avLst/>
          </a:prstGeom>
          <a:noFill/>
          <a:ln/>
        </p:spPr>
        <p:txBody>
          <a:bodyPr wrap="none" rtlCol="0" anchor="t"/>
          <a:lstStyle/>
          <a:p>
            <a:pPr marL="0" indent="0">
              <a:lnSpc>
                <a:spcPts val="5412"/>
              </a:lnSpc>
              <a:buNone/>
            </a:pPr>
            <a:r>
              <a:rPr lang="en-US" sz="4330" b="1" dirty="0">
                <a:solidFill>
                  <a:srgbClr val="403C4E"/>
                </a:solidFill>
                <a:latin typeface="Merriweather" pitchFamily="34" charset="0"/>
                <a:ea typeface="Merriweather" pitchFamily="34" charset="-122"/>
                <a:cs typeface="Merriweather" pitchFamily="34" charset="-120"/>
              </a:rPr>
              <a:t>Визуальный дизайн</a:t>
            </a:r>
            <a:endParaRPr lang="en-US" sz="4330" dirty="0"/>
          </a:p>
        </p:txBody>
      </p:sp>
      <p:sp>
        <p:nvSpPr>
          <p:cNvPr id="5" name="Text 2"/>
          <p:cNvSpPr/>
          <p:nvPr/>
        </p:nvSpPr>
        <p:spPr>
          <a:xfrm>
            <a:off x="2091214" y="1821180"/>
            <a:ext cx="4955738" cy="2462808"/>
          </a:xfrm>
          <a:prstGeom prst="rect">
            <a:avLst/>
          </a:prstGeom>
          <a:noFill/>
          <a:ln/>
        </p:spPr>
        <p:txBody>
          <a:bodyPr wrap="square" rtlCol="0" anchor="t"/>
          <a:lstStyle/>
          <a:p>
            <a:pPr marL="0" indent="0">
              <a:lnSpc>
                <a:spcPts val="2771"/>
              </a:lnSpc>
              <a:buNone/>
            </a:pPr>
            <a:r>
              <a:rPr lang="en-US" sz="1732" dirty="0">
                <a:solidFill>
                  <a:srgbClr val="403C4E"/>
                </a:solidFill>
                <a:latin typeface="Open Sans" pitchFamily="34" charset="0"/>
                <a:ea typeface="Open Sans" pitchFamily="34" charset="-122"/>
                <a:cs typeface="Open Sans" pitchFamily="34" charset="-120"/>
              </a:rPr>
              <a:t>Визуальный дизайн компьютерной игры "Kitty" играет важную роль в ее привлекательности и погружении игрока. Я уделил особое внимание созданию яркого и красочного мира, который бы поддерживал спокойную атмосферу игры и поддерживал интерес игрока.</a:t>
            </a:r>
            <a:endParaRPr lang="en-US" sz="1732" dirty="0"/>
          </a:p>
        </p:txBody>
      </p:sp>
      <p:sp>
        <p:nvSpPr>
          <p:cNvPr id="6" name="Text 3"/>
          <p:cNvSpPr/>
          <p:nvPr/>
        </p:nvSpPr>
        <p:spPr>
          <a:xfrm>
            <a:off x="2091214" y="4481870"/>
            <a:ext cx="4955738" cy="2462808"/>
          </a:xfrm>
          <a:prstGeom prst="rect">
            <a:avLst/>
          </a:prstGeom>
          <a:noFill/>
          <a:ln/>
        </p:spPr>
        <p:txBody>
          <a:bodyPr wrap="square" lIns="91440" tIns="45720" rIns="91440" bIns="45720" rtlCol="0" anchor="t"/>
          <a:lstStyle/>
          <a:p>
            <a:pPr>
              <a:lnSpc>
                <a:spcPts val="2771"/>
              </a:lnSpc>
            </a:pPr>
            <a:r>
              <a:rPr lang="en-US" sz="1700" dirty="0">
                <a:solidFill>
                  <a:srgbClr val="403C4E"/>
                </a:solidFill>
                <a:latin typeface="Open Sans"/>
                <a:ea typeface="Open Sans"/>
                <a:cs typeface="Open Sans"/>
              </a:rPr>
              <a:t>Основными аспектами визуального дизайна являются дизайн персонажей, окружающей среды и интерфейса. Персонажи, такие как главный герой </a:t>
            </a:r>
            <a:r>
              <a:rPr lang="en-US" sz="1700" dirty="0" err="1">
                <a:solidFill>
                  <a:srgbClr val="403C4E"/>
                </a:solidFill>
                <a:latin typeface="Open Sans"/>
                <a:ea typeface="Open Sans"/>
                <a:cs typeface="Open Sans"/>
              </a:rPr>
              <a:t>Китти</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обладают</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узнаваемым</a:t>
            </a:r>
            <a:r>
              <a:rPr lang="en-US" sz="1700" dirty="0">
                <a:solidFill>
                  <a:srgbClr val="403C4E"/>
                </a:solidFill>
                <a:latin typeface="Open Sans"/>
                <a:ea typeface="Open Sans"/>
                <a:cs typeface="Open Sans"/>
              </a:rPr>
              <a:t> и </a:t>
            </a:r>
            <a:r>
              <a:rPr lang="en-US" sz="1700" dirty="0" err="1">
                <a:solidFill>
                  <a:srgbClr val="403C4E"/>
                </a:solidFill>
                <a:latin typeface="Open Sans"/>
                <a:ea typeface="Open Sans"/>
                <a:cs typeface="Open Sans"/>
              </a:rPr>
              <a:t>симпатичным</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внешним</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видом</a:t>
            </a:r>
            <a:r>
              <a:rPr lang="en-US" sz="1700" dirty="0">
                <a:solidFill>
                  <a:srgbClr val="403C4E"/>
                </a:solidFill>
                <a:latin typeface="Open Sans"/>
                <a:ea typeface="Open Sans"/>
                <a:cs typeface="Open Sans"/>
              </a:rPr>
              <a:t>, в </a:t>
            </a:r>
            <a:r>
              <a:rPr lang="en-US" sz="1700" dirty="0" err="1">
                <a:solidFill>
                  <a:srgbClr val="403C4E"/>
                </a:solidFill>
                <a:latin typeface="Open Sans"/>
                <a:ea typeface="Open Sans"/>
                <a:cs typeface="Open Sans"/>
              </a:rPr>
              <a:t>тематике</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пикселей</a:t>
            </a:r>
            <a:r>
              <a:rPr lang="en-US" sz="1700" dirty="0">
                <a:solidFill>
                  <a:srgbClr val="403C4E"/>
                </a:solidFill>
                <a:latin typeface="Open Sans"/>
                <a:ea typeface="Open Sans"/>
                <a:cs typeface="Open Sans"/>
              </a:rPr>
              <a:t> и </a:t>
            </a:r>
            <a:r>
              <a:rPr lang="en-US" sz="1700" dirty="0" err="1">
                <a:solidFill>
                  <a:srgbClr val="403C4E"/>
                </a:solidFill>
                <a:latin typeface="Open Sans"/>
                <a:ea typeface="Open Sans"/>
                <a:cs typeface="Open Sans"/>
              </a:rPr>
              <a:t>пастельных</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цветов</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Все</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элементы</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сделаны</a:t>
            </a:r>
            <a:r>
              <a:rPr lang="en-US" sz="1700" dirty="0">
                <a:solidFill>
                  <a:srgbClr val="403C4E"/>
                </a:solidFill>
                <a:latin typeface="Open Sans"/>
                <a:ea typeface="Open Sans"/>
                <a:cs typeface="Open Sans"/>
              </a:rPr>
              <a:t> в </a:t>
            </a:r>
            <a:r>
              <a:rPr lang="en-US" sz="1700" dirty="0" err="1">
                <a:solidFill>
                  <a:srgbClr val="403C4E"/>
                </a:solidFill>
                <a:latin typeface="Open Sans"/>
                <a:ea typeface="Open Sans"/>
                <a:cs typeface="Open Sans"/>
              </a:rPr>
              <a:t>одной</a:t>
            </a:r>
            <a:r>
              <a:rPr lang="en-US" sz="1700" dirty="0">
                <a:solidFill>
                  <a:srgbClr val="403C4E"/>
                </a:solidFill>
                <a:latin typeface="Open Sans"/>
                <a:ea typeface="Open Sans"/>
                <a:cs typeface="Open Sans"/>
              </a:rPr>
              <a:t> </a:t>
            </a:r>
            <a:r>
              <a:rPr lang="en-US" sz="1700" dirty="0" err="1">
                <a:solidFill>
                  <a:srgbClr val="403C4E"/>
                </a:solidFill>
                <a:latin typeface="Open Sans"/>
                <a:ea typeface="Open Sans"/>
                <a:cs typeface="Open Sans"/>
              </a:rPr>
              <a:t>теме</a:t>
            </a:r>
            <a:r>
              <a:rPr lang="en-US" sz="1700" dirty="0">
                <a:solidFill>
                  <a:srgbClr val="403C4E"/>
                </a:solidFill>
                <a:latin typeface="Open Sans"/>
                <a:ea typeface="Open Sans"/>
                <a:cs typeface="Open Sans"/>
              </a:rPr>
              <a:t>. </a:t>
            </a:r>
            <a:endParaRPr lang="en-US" sz="1732" dirty="0"/>
          </a:p>
        </p:txBody>
      </p:sp>
      <p:pic>
        <p:nvPicPr>
          <p:cNvPr id="7" name="Image 1" descr="preencoded.png"/>
          <p:cNvPicPr>
            <a:picLocks noChangeAspect="1"/>
          </p:cNvPicPr>
          <p:nvPr/>
        </p:nvPicPr>
        <p:blipFill>
          <a:blip r:embed="rId4"/>
          <a:stretch>
            <a:fillRect/>
          </a:stretch>
        </p:blipFill>
        <p:spPr>
          <a:xfrm>
            <a:off x="7591068" y="1870710"/>
            <a:ext cx="4955738" cy="4955738"/>
          </a:xfrm>
          <a:prstGeom prst="rect">
            <a:avLst/>
          </a:prstGeom>
        </p:spPr>
      </p:pic>
      <p:sp>
        <p:nvSpPr>
          <p:cNvPr id="8" name="Text 4"/>
          <p:cNvSpPr/>
          <p:nvPr/>
        </p:nvSpPr>
        <p:spPr>
          <a:xfrm>
            <a:off x="7591068" y="7073860"/>
            <a:ext cx="4955738" cy="351830"/>
          </a:xfrm>
          <a:prstGeom prst="rect">
            <a:avLst/>
          </a:prstGeom>
          <a:noFill/>
          <a:ln/>
        </p:spPr>
        <p:txBody>
          <a:bodyPr wrap="none" rtlCol="0" anchor="t"/>
          <a:lstStyle/>
          <a:p>
            <a:pPr marL="0" indent="0">
              <a:lnSpc>
                <a:spcPts val="2771"/>
              </a:lnSpc>
              <a:buNone/>
            </a:pPr>
            <a:endParaRPr lang="en-US" sz="1732"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FFFFFF"/>
          </a:solidFill>
          <a:ln/>
        </p:spPr>
      </p:sp>
      <p:pic>
        <p:nvPicPr>
          <p:cNvPr id="4" name="Image 1" descr="preencoded.png"/>
          <p:cNvPicPr>
            <a:picLocks noChangeAspect="1"/>
          </p:cNvPicPr>
          <p:nvPr/>
        </p:nvPicPr>
        <p:blipFill>
          <a:blip r:embed="rId4"/>
          <a:stretch>
            <a:fillRect/>
          </a:stretch>
        </p:blipFill>
        <p:spPr>
          <a:xfrm>
            <a:off x="0" y="0"/>
            <a:ext cx="14630400" cy="8231029"/>
          </a:xfrm>
          <a:prstGeom prst="rect">
            <a:avLst/>
          </a:prstGeom>
        </p:spPr>
      </p:pic>
      <p:sp>
        <p:nvSpPr>
          <p:cNvPr id="24" name="Shape 1">
            <a:extLst>
              <a:ext uri="{FF2B5EF4-FFF2-40B4-BE49-F238E27FC236}">
                <a16:creationId xmlns:a16="http://schemas.microsoft.com/office/drawing/2014/main" id="{CFD2EC26-555B-F1D0-3FD4-9E8AE4A2ADD0}"/>
              </a:ext>
            </a:extLst>
          </p:cNvPr>
          <p:cNvSpPr/>
          <p:nvPr/>
        </p:nvSpPr>
        <p:spPr>
          <a:xfrm>
            <a:off x="7912608" y="2523744"/>
            <a:ext cx="4511040" cy="3585877"/>
          </a:xfrm>
          <a:prstGeom prst="rect">
            <a:avLst/>
          </a:prstGeom>
          <a:solidFill>
            <a:srgbClr val="FFFFFF">
              <a:alpha val="85000"/>
            </a:srgbClr>
          </a:solidFill>
          <a:ln/>
        </p:spPr>
      </p:sp>
      <p:sp>
        <p:nvSpPr>
          <p:cNvPr id="25" name="Shape 1">
            <a:extLst>
              <a:ext uri="{FF2B5EF4-FFF2-40B4-BE49-F238E27FC236}">
                <a16:creationId xmlns:a16="http://schemas.microsoft.com/office/drawing/2014/main" id="{94E522C7-65B3-ABBF-EE6C-7E91820C6FDE}"/>
              </a:ext>
            </a:extLst>
          </p:cNvPr>
          <p:cNvSpPr/>
          <p:nvPr/>
        </p:nvSpPr>
        <p:spPr>
          <a:xfrm>
            <a:off x="2194560" y="4572000"/>
            <a:ext cx="4523232" cy="2647093"/>
          </a:xfrm>
          <a:prstGeom prst="rect">
            <a:avLst/>
          </a:prstGeom>
          <a:solidFill>
            <a:srgbClr val="FFFFFF">
              <a:alpha val="85000"/>
            </a:srgbClr>
          </a:solidFill>
          <a:ln/>
        </p:spPr>
      </p:sp>
      <p:sp>
        <p:nvSpPr>
          <p:cNvPr id="5" name="Shape 1"/>
          <p:cNvSpPr/>
          <p:nvPr/>
        </p:nvSpPr>
        <p:spPr>
          <a:xfrm>
            <a:off x="0" y="0"/>
            <a:ext cx="14630400" cy="1269397"/>
          </a:xfrm>
          <a:prstGeom prst="rect">
            <a:avLst/>
          </a:prstGeom>
          <a:solidFill>
            <a:srgbClr val="FFFFFF">
              <a:alpha val="85000"/>
            </a:srgbClr>
          </a:solidFill>
          <a:ln/>
        </p:spPr>
      </p:sp>
      <p:sp>
        <p:nvSpPr>
          <p:cNvPr id="26" name="Shape 1">
            <a:extLst>
              <a:ext uri="{FF2B5EF4-FFF2-40B4-BE49-F238E27FC236}">
                <a16:creationId xmlns:a16="http://schemas.microsoft.com/office/drawing/2014/main" id="{84D15A66-A3C0-0DCE-AC77-C0F5B8AA293E}"/>
              </a:ext>
            </a:extLst>
          </p:cNvPr>
          <p:cNvSpPr/>
          <p:nvPr/>
        </p:nvSpPr>
        <p:spPr>
          <a:xfrm>
            <a:off x="2194560" y="1706880"/>
            <a:ext cx="4523232" cy="2647093"/>
          </a:xfrm>
          <a:prstGeom prst="rect">
            <a:avLst/>
          </a:prstGeom>
          <a:solidFill>
            <a:srgbClr val="FFFFFF">
              <a:alpha val="85000"/>
            </a:srgbClr>
          </a:solidFill>
          <a:ln/>
        </p:spPr>
      </p:sp>
      <p:sp>
        <p:nvSpPr>
          <p:cNvPr id="6" name="Text 2"/>
          <p:cNvSpPr/>
          <p:nvPr/>
        </p:nvSpPr>
        <p:spPr>
          <a:xfrm>
            <a:off x="2359223" y="305538"/>
            <a:ext cx="5216843" cy="652105"/>
          </a:xfrm>
          <a:prstGeom prst="rect">
            <a:avLst/>
          </a:prstGeom>
          <a:noFill/>
          <a:ln/>
        </p:spPr>
        <p:txBody>
          <a:bodyPr wrap="none" rtlCol="0" anchor="t"/>
          <a:lstStyle/>
          <a:p>
            <a:pPr marL="0" indent="0">
              <a:lnSpc>
                <a:spcPts val="5135"/>
              </a:lnSpc>
              <a:buNone/>
            </a:pPr>
            <a:r>
              <a:rPr lang="en-US" sz="4108" b="1" dirty="0">
                <a:solidFill>
                  <a:srgbClr val="403C4E"/>
                </a:solidFill>
                <a:latin typeface="Merriweather" pitchFamily="34" charset="0"/>
                <a:ea typeface="Merriweather" pitchFamily="34" charset="-122"/>
                <a:cs typeface="Merriweather" pitchFamily="34" charset="-120"/>
              </a:rPr>
              <a:t>Аналоги</a:t>
            </a:r>
            <a:endParaRPr lang="en-US" sz="4108" dirty="0"/>
          </a:p>
        </p:txBody>
      </p:sp>
      <p:sp>
        <p:nvSpPr>
          <p:cNvPr id="7" name="Shape 3"/>
          <p:cNvSpPr/>
          <p:nvPr/>
        </p:nvSpPr>
        <p:spPr>
          <a:xfrm>
            <a:off x="7294364" y="1258407"/>
            <a:ext cx="37359" cy="6398860"/>
          </a:xfrm>
          <a:prstGeom prst="roundRect">
            <a:avLst>
              <a:gd name="adj" fmla="val 225339"/>
            </a:avLst>
          </a:prstGeom>
          <a:solidFill>
            <a:srgbClr val="E5BEB2"/>
          </a:solidFill>
          <a:ln/>
        </p:spPr>
      </p:sp>
      <p:sp>
        <p:nvSpPr>
          <p:cNvPr id="8" name="Shape 4"/>
          <p:cNvSpPr/>
          <p:nvPr/>
        </p:nvSpPr>
        <p:spPr>
          <a:xfrm>
            <a:off x="6350139" y="1915597"/>
            <a:ext cx="730329" cy="41672"/>
          </a:xfrm>
          <a:prstGeom prst="roundRect">
            <a:avLst>
              <a:gd name="adj" fmla="val 225339"/>
            </a:avLst>
          </a:prstGeom>
          <a:solidFill>
            <a:srgbClr val="E5BEB2"/>
          </a:solidFill>
          <a:ln/>
        </p:spPr>
      </p:sp>
      <p:sp>
        <p:nvSpPr>
          <p:cNvPr id="9" name="Shape 5"/>
          <p:cNvSpPr/>
          <p:nvPr/>
        </p:nvSpPr>
        <p:spPr>
          <a:xfrm>
            <a:off x="7080468" y="1701760"/>
            <a:ext cx="469463" cy="469463"/>
          </a:xfrm>
          <a:prstGeom prst="roundRect">
            <a:avLst>
              <a:gd name="adj" fmla="val 20002"/>
            </a:avLst>
          </a:prstGeom>
          <a:solidFill>
            <a:srgbClr val="FFD8CC"/>
          </a:solidFill>
          <a:ln w="7620">
            <a:solidFill>
              <a:srgbClr val="E5BEB2"/>
            </a:solidFill>
            <a:prstDash val="solid"/>
          </a:ln>
        </p:spPr>
      </p:sp>
      <p:sp>
        <p:nvSpPr>
          <p:cNvPr id="10" name="Text 6"/>
          <p:cNvSpPr/>
          <p:nvPr/>
        </p:nvSpPr>
        <p:spPr>
          <a:xfrm>
            <a:off x="7243465" y="1740813"/>
            <a:ext cx="143351" cy="391239"/>
          </a:xfrm>
          <a:prstGeom prst="rect">
            <a:avLst/>
          </a:prstGeom>
          <a:noFill/>
          <a:ln/>
        </p:spPr>
        <p:txBody>
          <a:bodyPr wrap="none" rtlCol="0" anchor="t"/>
          <a:lstStyle/>
          <a:p>
            <a:pPr marL="0" indent="0" algn="ctr">
              <a:lnSpc>
                <a:spcPts val="3081"/>
              </a:lnSpc>
              <a:buNone/>
            </a:pPr>
            <a:r>
              <a:rPr lang="en-US" sz="2465" b="1" dirty="0">
                <a:solidFill>
                  <a:srgbClr val="403C4E"/>
                </a:solidFill>
                <a:latin typeface="Merriweather" pitchFamily="34" charset="0"/>
                <a:ea typeface="Merriweather" pitchFamily="34" charset="-122"/>
                <a:cs typeface="Merriweather" pitchFamily="34" charset="-120"/>
              </a:rPr>
              <a:t>1</a:t>
            </a:r>
            <a:endParaRPr lang="en-US" sz="2465" dirty="0"/>
          </a:p>
        </p:txBody>
      </p:sp>
      <p:sp>
        <p:nvSpPr>
          <p:cNvPr id="11" name="Text 7"/>
          <p:cNvSpPr/>
          <p:nvPr/>
        </p:nvSpPr>
        <p:spPr>
          <a:xfrm>
            <a:off x="3559135" y="1747361"/>
            <a:ext cx="2608421" cy="325993"/>
          </a:xfrm>
          <a:prstGeom prst="rect">
            <a:avLst/>
          </a:prstGeom>
          <a:noFill/>
          <a:ln/>
        </p:spPr>
        <p:txBody>
          <a:bodyPr wrap="none" rtlCol="0" anchor="t"/>
          <a:lstStyle/>
          <a:p>
            <a:pPr marL="0" indent="0" algn="r">
              <a:lnSpc>
                <a:spcPts val="2567"/>
              </a:lnSpc>
              <a:buNone/>
            </a:pPr>
            <a:r>
              <a:rPr lang="en-US" sz="2054" b="1" dirty="0">
                <a:solidFill>
                  <a:srgbClr val="403C4E"/>
                </a:solidFill>
                <a:latin typeface="Merriweather" pitchFamily="34" charset="0"/>
                <a:ea typeface="Merriweather" pitchFamily="34" charset="-122"/>
                <a:cs typeface="Merriweather" pitchFamily="34" charset="-120"/>
              </a:rPr>
              <a:t>Neko Atsume</a:t>
            </a:r>
            <a:endParaRPr lang="en-US" sz="2054" dirty="0"/>
          </a:p>
        </p:txBody>
      </p:sp>
      <p:sp>
        <p:nvSpPr>
          <p:cNvPr id="12" name="Text 8"/>
          <p:cNvSpPr/>
          <p:nvPr/>
        </p:nvSpPr>
        <p:spPr>
          <a:xfrm>
            <a:off x="2359223" y="2198489"/>
            <a:ext cx="3808333" cy="2003108"/>
          </a:xfrm>
          <a:prstGeom prst="rect">
            <a:avLst/>
          </a:prstGeom>
          <a:noFill/>
          <a:ln/>
        </p:spPr>
        <p:txBody>
          <a:bodyPr wrap="square" rtlCol="0" anchor="t"/>
          <a:lstStyle/>
          <a:p>
            <a:pPr marL="0" indent="0" algn="r">
              <a:lnSpc>
                <a:spcPts val="2629"/>
              </a:lnSpc>
              <a:buNone/>
            </a:pPr>
            <a:r>
              <a:rPr lang="en-US" sz="1643" dirty="0">
                <a:solidFill>
                  <a:srgbClr val="403C4E"/>
                </a:solidFill>
                <a:latin typeface="Open Sans" pitchFamily="34" charset="0"/>
                <a:ea typeface="Open Sans" pitchFamily="34" charset="-122"/>
                <a:cs typeface="Open Sans" pitchFamily="34" charset="-120"/>
              </a:rPr>
              <a:t>Популярная мобильная игра, в которой игрок заботится о кошках, посещающих его двор. Игра известна своим очаровательным визуальным стилем и простым, но затягивающим геймплеем.</a:t>
            </a:r>
            <a:endParaRPr lang="en-US" sz="1643" dirty="0"/>
          </a:p>
        </p:txBody>
      </p:sp>
      <p:sp>
        <p:nvSpPr>
          <p:cNvPr id="13" name="Shape 9"/>
          <p:cNvSpPr/>
          <p:nvPr/>
        </p:nvSpPr>
        <p:spPr>
          <a:xfrm>
            <a:off x="7549932" y="2958822"/>
            <a:ext cx="730329" cy="41672"/>
          </a:xfrm>
          <a:prstGeom prst="roundRect">
            <a:avLst>
              <a:gd name="adj" fmla="val 225339"/>
            </a:avLst>
          </a:prstGeom>
          <a:solidFill>
            <a:srgbClr val="E5BEB2"/>
          </a:solidFill>
          <a:ln/>
        </p:spPr>
      </p:sp>
      <p:sp>
        <p:nvSpPr>
          <p:cNvPr id="14" name="Shape 10"/>
          <p:cNvSpPr/>
          <p:nvPr/>
        </p:nvSpPr>
        <p:spPr>
          <a:xfrm>
            <a:off x="7080468" y="2744986"/>
            <a:ext cx="469463" cy="469463"/>
          </a:xfrm>
          <a:prstGeom prst="roundRect">
            <a:avLst>
              <a:gd name="adj" fmla="val 20002"/>
            </a:avLst>
          </a:prstGeom>
          <a:solidFill>
            <a:srgbClr val="FFD8CC"/>
          </a:solidFill>
          <a:ln w="7620">
            <a:solidFill>
              <a:srgbClr val="E5BEB2"/>
            </a:solidFill>
            <a:prstDash val="solid"/>
          </a:ln>
        </p:spPr>
      </p:sp>
      <p:sp>
        <p:nvSpPr>
          <p:cNvPr id="15" name="Text 11"/>
          <p:cNvSpPr/>
          <p:nvPr/>
        </p:nvSpPr>
        <p:spPr>
          <a:xfrm>
            <a:off x="7220486" y="2784038"/>
            <a:ext cx="189309" cy="391239"/>
          </a:xfrm>
          <a:prstGeom prst="rect">
            <a:avLst/>
          </a:prstGeom>
          <a:noFill/>
          <a:ln/>
        </p:spPr>
        <p:txBody>
          <a:bodyPr wrap="none" rtlCol="0" anchor="t"/>
          <a:lstStyle/>
          <a:p>
            <a:pPr marL="0" indent="0" algn="ctr">
              <a:lnSpc>
                <a:spcPts val="3081"/>
              </a:lnSpc>
              <a:buNone/>
            </a:pPr>
            <a:r>
              <a:rPr lang="en-US" sz="2465" b="1" dirty="0">
                <a:solidFill>
                  <a:srgbClr val="403C4E"/>
                </a:solidFill>
                <a:latin typeface="Merriweather" pitchFamily="34" charset="0"/>
                <a:ea typeface="Merriweather" pitchFamily="34" charset="-122"/>
                <a:cs typeface="Merriweather" pitchFamily="34" charset="-120"/>
              </a:rPr>
              <a:t>2</a:t>
            </a:r>
            <a:endParaRPr lang="en-US" sz="2465" dirty="0"/>
          </a:p>
        </p:txBody>
      </p:sp>
      <p:sp>
        <p:nvSpPr>
          <p:cNvPr id="16" name="Text 12"/>
          <p:cNvSpPr/>
          <p:nvPr/>
        </p:nvSpPr>
        <p:spPr>
          <a:xfrm>
            <a:off x="8462843" y="2790587"/>
            <a:ext cx="2608421" cy="325993"/>
          </a:xfrm>
          <a:prstGeom prst="rect">
            <a:avLst/>
          </a:prstGeom>
          <a:noFill/>
          <a:ln/>
        </p:spPr>
        <p:txBody>
          <a:bodyPr wrap="none" rtlCol="0" anchor="t"/>
          <a:lstStyle/>
          <a:p>
            <a:pPr marL="0" indent="0" algn="l">
              <a:lnSpc>
                <a:spcPts val="2567"/>
              </a:lnSpc>
              <a:buNone/>
            </a:pPr>
            <a:r>
              <a:rPr lang="en-US" sz="2054" b="1" dirty="0">
                <a:solidFill>
                  <a:srgbClr val="403C4E"/>
                </a:solidFill>
                <a:latin typeface="Merriweather" pitchFamily="34" charset="0"/>
                <a:ea typeface="Merriweather" pitchFamily="34" charset="-122"/>
                <a:cs typeface="Merriweather" pitchFamily="34" charset="-120"/>
              </a:rPr>
              <a:t>Stray</a:t>
            </a:r>
            <a:endParaRPr lang="en-US" sz="2054" dirty="0"/>
          </a:p>
        </p:txBody>
      </p:sp>
      <p:sp>
        <p:nvSpPr>
          <p:cNvPr id="17" name="Text 13"/>
          <p:cNvSpPr/>
          <p:nvPr/>
        </p:nvSpPr>
        <p:spPr>
          <a:xfrm>
            <a:off x="8462843" y="3241715"/>
            <a:ext cx="3808333" cy="2670810"/>
          </a:xfrm>
          <a:prstGeom prst="rect">
            <a:avLst/>
          </a:prstGeom>
          <a:noFill/>
          <a:ln/>
        </p:spPr>
        <p:txBody>
          <a:bodyPr wrap="square" rtlCol="0" anchor="t"/>
          <a:lstStyle/>
          <a:p>
            <a:pPr marL="0" indent="0" algn="l">
              <a:lnSpc>
                <a:spcPts val="2629"/>
              </a:lnSpc>
              <a:buNone/>
            </a:pPr>
            <a:r>
              <a:rPr lang="en-US" sz="1643" dirty="0">
                <a:solidFill>
                  <a:srgbClr val="403C4E"/>
                </a:solidFill>
                <a:latin typeface="Open Sans" pitchFamily="34" charset="0"/>
                <a:ea typeface="Open Sans" pitchFamily="34" charset="-122"/>
                <a:cs typeface="Open Sans" pitchFamily="34" charset="-120"/>
              </a:rPr>
              <a:t>Недавно вышедшая приключенческая игра, в которой игрок управляет бездомным котом, исследующим постапокалиптический город, населенный роботами. Игра выделяется своей атмосферой и глубокой историей.</a:t>
            </a:r>
            <a:endParaRPr lang="en-US" sz="1643" dirty="0"/>
          </a:p>
        </p:txBody>
      </p:sp>
      <p:sp>
        <p:nvSpPr>
          <p:cNvPr id="18" name="Shape 14"/>
          <p:cNvSpPr/>
          <p:nvPr/>
        </p:nvSpPr>
        <p:spPr>
          <a:xfrm>
            <a:off x="6350139" y="4995624"/>
            <a:ext cx="730329" cy="41672"/>
          </a:xfrm>
          <a:prstGeom prst="roundRect">
            <a:avLst>
              <a:gd name="adj" fmla="val 225339"/>
            </a:avLst>
          </a:prstGeom>
          <a:solidFill>
            <a:srgbClr val="E5BEB2"/>
          </a:solidFill>
          <a:ln/>
        </p:spPr>
      </p:sp>
      <p:sp>
        <p:nvSpPr>
          <p:cNvPr id="19" name="Shape 15"/>
          <p:cNvSpPr/>
          <p:nvPr/>
        </p:nvSpPr>
        <p:spPr>
          <a:xfrm>
            <a:off x="7080468" y="4781788"/>
            <a:ext cx="469463" cy="469463"/>
          </a:xfrm>
          <a:prstGeom prst="roundRect">
            <a:avLst>
              <a:gd name="adj" fmla="val 20002"/>
            </a:avLst>
          </a:prstGeom>
          <a:solidFill>
            <a:srgbClr val="FFD8CC"/>
          </a:solidFill>
          <a:ln w="7620">
            <a:solidFill>
              <a:srgbClr val="E5BEB2"/>
            </a:solidFill>
            <a:prstDash val="solid"/>
          </a:ln>
        </p:spPr>
      </p:sp>
      <p:sp>
        <p:nvSpPr>
          <p:cNvPr id="20" name="Text 16"/>
          <p:cNvSpPr/>
          <p:nvPr/>
        </p:nvSpPr>
        <p:spPr>
          <a:xfrm>
            <a:off x="7226558" y="4820841"/>
            <a:ext cx="177165" cy="391239"/>
          </a:xfrm>
          <a:prstGeom prst="rect">
            <a:avLst/>
          </a:prstGeom>
          <a:noFill/>
          <a:ln/>
        </p:spPr>
        <p:txBody>
          <a:bodyPr wrap="none" rtlCol="0" anchor="t"/>
          <a:lstStyle/>
          <a:p>
            <a:pPr marL="0" indent="0" algn="ctr">
              <a:lnSpc>
                <a:spcPts val="3081"/>
              </a:lnSpc>
              <a:buNone/>
            </a:pPr>
            <a:r>
              <a:rPr lang="en-US" sz="2465" b="1" dirty="0">
                <a:solidFill>
                  <a:srgbClr val="403C4E"/>
                </a:solidFill>
                <a:latin typeface="Merriweather" pitchFamily="34" charset="0"/>
                <a:ea typeface="Merriweather" pitchFamily="34" charset="-122"/>
                <a:cs typeface="Merriweather" pitchFamily="34" charset="-120"/>
              </a:rPr>
              <a:t>3</a:t>
            </a:r>
            <a:endParaRPr lang="en-US" sz="2465" dirty="0"/>
          </a:p>
        </p:txBody>
      </p:sp>
      <p:sp>
        <p:nvSpPr>
          <p:cNvPr id="21" name="Text 17"/>
          <p:cNvSpPr/>
          <p:nvPr/>
        </p:nvSpPr>
        <p:spPr>
          <a:xfrm>
            <a:off x="3559135" y="4827389"/>
            <a:ext cx="2608421" cy="325993"/>
          </a:xfrm>
          <a:prstGeom prst="rect">
            <a:avLst/>
          </a:prstGeom>
          <a:noFill/>
          <a:ln/>
        </p:spPr>
        <p:txBody>
          <a:bodyPr wrap="none" rtlCol="0" anchor="t"/>
          <a:lstStyle/>
          <a:p>
            <a:pPr marL="0" indent="0" algn="r">
              <a:lnSpc>
                <a:spcPts val="2567"/>
              </a:lnSpc>
              <a:buNone/>
            </a:pPr>
            <a:r>
              <a:rPr lang="en-US" sz="2054" b="1" dirty="0">
                <a:solidFill>
                  <a:srgbClr val="403C4E"/>
                </a:solidFill>
                <a:latin typeface="Merriweather" pitchFamily="34" charset="0"/>
                <a:ea typeface="Merriweather" pitchFamily="34" charset="-122"/>
                <a:cs typeface="Merriweather" pitchFamily="34" charset="-120"/>
              </a:rPr>
              <a:t>Cat Cafe Manager</a:t>
            </a:r>
            <a:endParaRPr lang="en-US" sz="2054" dirty="0"/>
          </a:p>
        </p:txBody>
      </p:sp>
      <p:sp>
        <p:nvSpPr>
          <p:cNvPr id="22" name="Text 18"/>
          <p:cNvSpPr/>
          <p:nvPr/>
        </p:nvSpPr>
        <p:spPr>
          <a:xfrm>
            <a:off x="2359223" y="5278517"/>
            <a:ext cx="3808333" cy="1669256"/>
          </a:xfrm>
          <a:prstGeom prst="rect">
            <a:avLst/>
          </a:prstGeom>
          <a:noFill/>
          <a:ln/>
        </p:spPr>
        <p:txBody>
          <a:bodyPr wrap="square" rtlCol="0" anchor="t"/>
          <a:lstStyle/>
          <a:p>
            <a:pPr marL="0" indent="0" algn="r">
              <a:lnSpc>
                <a:spcPts val="2629"/>
              </a:lnSpc>
              <a:buNone/>
            </a:pPr>
            <a:r>
              <a:rPr lang="en-US" sz="1643" dirty="0">
                <a:solidFill>
                  <a:srgbClr val="403C4E"/>
                </a:solidFill>
                <a:latin typeface="Open Sans" pitchFamily="34" charset="0"/>
                <a:ea typeface="Open Sans" pitchFamily="34" charset="-122"/>
                <a:cs typeface="Open Sans" pitchFamily="34" charset="-120"/>
              </a:rPr>
              <a:t>Симулятор кафе, в котором игрок управляет уютным кошачьим кафе. Игрок должен заботиться о кошках, нанимать персонал и удовлетворять клиентов.</a:t>
            </a:r>
            <a:endParaRPr lang="en-US" sz="1643"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12</Slides>
  <Notes>10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446</cp:revision>
  <dcterms:created xsi:type="dcterms:W3CDTF">2024-04-29T13:30:16Z</dcterms:created>
  <dcterms:modified xsi:type="dcterms:W3CDTF">2024-05-05T18:41:04Z</dcterms:modified>
</cp:coreProperties>
</file>